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8" r:id="rId3"/>
    <p:sldId id="262" r:id="rId4"/>
    <p:sldId id="265" r:id="rId5"/>
    <p:sldId id="266" r:id="rId6"/>
    <p:sldId id="267" r:id="rId7"/>
    <p:sldId id="263" r:id="rId8"/>
    <p:sldId id="260" r:id="rId9"/>
    <p:sldId id="269" r:id="rId10"/>
    <p:sldId id="521" r:id="rId11"/>
    <p:sldId id="518" r:id="rId12"/>
    <p:sldId id="270" r:id="rId13"/>
    <p:sldId id="520" r:id="rId14"/>
    <p:sldId id="519" r:id="rId15"/>
    <p:sldId id="523" r:id="rId16"/>
    <p:sldId id="529" r:id="rId17"/>
    <p:sldId id="530" r:id="rId18"/>
    <p:sldId id="522" r:id="rId19"/>
    <p:sldId id="259" r:id="rId20"/>
    <p:sldId id="268" r:id="rId21"/>
    <p:sldId id="257" r:id="rId22"/>
    <p:sldId id="524" r:id="rId23"/>
    <p:sldId id="525" r:id="rId24"/>
    <p:sldId id="526" r:id="rId25"/>
    <p:sldId id="261" r:id="rId26"/>
    <p:sldId id="527" r:id="rId27"/>
    <p:sldId id="528" r:id="rId28"/>
    <p:sldId id="53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32"/>
    <a:srgbClr val="F4EAA6"/>
    <a:srgbClr val="005070"/>
    <a:srgbClr val="0088BC"/>
    <a:srgbClr val="008ABC"/>
    <a:srgbClr val="7E6000"/>
    <a:srgbClr val="FFC400"/>
    <a:srgbClr val="671209"/>
    <a:srgbClr val="EC3D29"/>
    <a:srgbClr val="49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3" autoAdjust="0"/>
    <p:restoredTop sz="90834" autoAdjust="0"/>
  </p:normalViewPr>
  <p:slideViewPr>
    <p:cSldViewPr snapToGrid="0">
      <p:cViewPr varScale="1">
        <p:scale>
          <a:sx n="109" d="100"/>
          <a:sy n="109"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5A071-57C4-40B1-B7DD-240713845F40}" type="datetimeFigureOut">
              <a:rPr lang="en-GB" smtClean="0"/>
              <a:t>26/03/2024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9A7F1-0183-4048-A1A7-6B7DBA1E3F97}" type="slidenum">
              <a:rPr lang="en-GB" smtClean="0"/>
              <a:t>‹#›</a:t>
            </a:fld>
            <a:endParaRPr lang="en-GB"/>
          </a:p>
        </p:txBody>
      </p:sp>
    </p:spTree>
    <p:extLst>
      <p:ext uri="{BB962C8B-B14F-4D97-AF65-F5344CB8AC3E}">
        <p14:creationId xmlns:p14="http://schemas.microsoft.com/office/powerpoint/2010/main" val="85107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9A7F1-0183-4048-A1A7-6B7DBA1E3F97}" type="slidenum">
              <a:rPr lang="en-GB" smtClean="0"/>
              <a:t>5</a:t>
            </a:fld>
            <a:endParaRPr lang="en-GB"/>
          </a:p>
        </p:txBody>
      </p:sp>
    </p:spTree>
    <p:extLst>
      <p:ext uri="{BB962C8B-B14F-4D97-AF65-F5344CB8AC3E}">
        <p14:creationId xmlns:p14="http://schemas.microsoft.com/office/powerpoint/2010/main" val="3486674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15</a:t>
            </a:fld>
            <a:endParaRPr lang="en-GB"/>
          </a:p>
        </p:txBody>
      </p:sp>
    </p:spTree>
    <p:extLst>
      <p:ext uri="{BB962C8B-B14F-4D97-AF65-F5344CB8AC3E}">
        <p14:creationId xmlns:p14="http://schemas.microsoft.com/office/powerpoint/2010/main" val="284611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18</a:t>
            </a:fld>
            <a:endParaRPr lang="en-GB"/>
          </a:p>
        </p:txBody>
      </p:sp>
    </p:spTree>
    <p:extLst>
      <p:ext uri="{BB962C8B-B14F-4D97-AF65-F5344CB8AC3E}">
        <p14:creationId xmlns:p14="http://schemas.microsoft.com/office/powerpoint/2010/main" val="3397938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20</a:t>
            </a:fld>
            <a:endParaRPr lang="en-GB"/>
          </a:p>
        </p:txBody>
      </p:sp>
    </p:spTree>
    <p:extLst>
      <p:ext uri="{BB962C8B-B14F-4D97-AF65-F5344CB8AC3E}">
        <p14:creationId xmlns:p14="http://schemas.microsoft.com/office/powerpoint/2010/main" val="292409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along the way, the group realized that a bigger issue was actually not just "simulation"; but consistent parameter estimation, and therefore, they needed to bring estimation and simulation together. Soon after, they realized that reproducibility was the new challenge they needed to address, which led to understanding they also needed reusability and a way for researchers to more easily use each other's code. With that, the question of model uncertainty also came up, and with it, the need to run many models together, not just their own. SpaDES then evolve to be able to tackle all of these problems, and more. It is based on modularity of code components, some of which are dynamic, some GIS, some parameterization, some written in other languages, and some written by other people.</a:t>
            </a:r>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26</a:t>
            </a:fld>
            <a:endParaRPr lang="en-GB"/>
          </a:p>
        </p:txBody>
      </p:sp>
    </p:spTree>
    <p:extLst>
      <p:ext uri="{BB962C8B-B14F-4D97-AF65-F5344CB8AC3E}">
        <p14:creationId xmlns:p14="http://schemas.microsoft.com/office/powerpoint/2010/main" val="285450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SpaDES is an amazing and flexible tool, but to have this amount of flexibility we need to understand that hitting errors and finding edge cases happens more frequently than with inflexible software. Our aim is to building science together: let us know how it is broken, and we will try to fix it with you!</a:t>
            </a:r>
          </a:p>
        </p:txBody>
      </p:sp>
      <p:sp>
        <p:nvSpPr>
          <p:cNvPr id="4" name="Slide Number Placeholder 3"/>
          <p:cNvSpPr>
            <a:spLocks noGrp="1"/>
          </p:cNvSpPr>
          <p:nvPr>
            <p:ph type="sldNum" sz="quarter" idx="5"/>
          </p:nvPr>
        </p:nvSpPr>
        <p:spPr/>
        <p:txBody>
          <a:bodyPr/>
          <a:lstStyle/>
          <a:p>
            <a:fld id="{7F89A7F1-0183-4048-A1A7-6B7DBA1E3F97}" type="slidenum">
              <a:rPr lang="en-GB" smtClean="0"/>
              <a:t>27</a:t>
            </a:fld>
            <a:endParaRPr lang="en-GB"/>
          </a:p>
        </p:txBody>
      </p:sp>
    </p:spTree>
    <p:extLst>
      <p:ext uri="{BB962C8B-B14F-4D97-AF65-F5344CB8AC3E}">
        <p14:creationId xmlns:p14="http://schemas.microsoft.com/office/powerpoint/2010/main" val="63450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9A7F1-0183-4048-A1A7-6B7DBA1E3F97}" type="slidenum">
              <a:rPr lang="en-GB" smtClean="0"/>
              <a:t>28</a:t>
            </a:fld>
            <a:endParaRPr lang="en-GB"/>
          </a:p>
        </p:txBody>
      </p:sp>
    </p:spTree>
    <p:extLst>
      <p:ext uri="{BB962C8B-B14F-4D97-AF65-F5344CB8AC3E}">
        <p14:creationId xmlns:p14="http://schemas.microsoft.com/office/powerpoint/2010/main" val="116030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along the way, the group realized that a bigger issue was actually not just "simulation"; but consistent parameter estimation, and therefore, they needed to bring estimation and simulation together. Soon after, they realized that reproducibility was the new challenge they needed to address, which led to understanding they also needed reusability and a way for researchers to more easily use each other's code. With that, the question of model uncertainty also came up, and with it, the need to run many models together, not just their own. SpaDES then evolve to be able to tackle all of these problems, and more. It is based on modularity of code components, some of which are dynamic, some GIS, some parameterization, some written in other languages, and some written by other people.</a:t>
            </a:r>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6</a:t>
            </a:fld>
            <a:endParaRPr lang="en-GB"/>
          </a:p>
        </p:txBody>
      </p:sp>
    </p:spTree>
    <p:extLst>
      <p:ext uri="{BB962C8B-B14F-4D97-AF65-F5344CB8AC3E}">
        <p14:creationId xmlns:p14="http://schemas.microsoft.com/office/powerpoint/2010/main" val="147587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7</a:t>
            </a:fld>
            <a:endParaRPr lang="en-GB"/>
          </a:p>
        </p:txBody>
      </p:sp>
    </p:spTree>
    <p:extLst>
      <p:ext uri="{BB962C8B-B14F-4D97-AF65-F5344CB8AC3E}">
        <p14:creationId xmlns:p14="http://schemas.microsoft.com/office/powerpoint/2010/main" val="1664687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9</a:t>
            </a:fld>
            <a:endParaRPr lang="en-GB"/>
          </a:p>
        </p:txBody>
      </p:sp>
    </p:spTree>
    <p:extLst>
      <p:ext uri="{BB962C8B-B14F-4D97-AF65-F5344CB8AC3E}">
        <p14:creationId xmlns:p14="http://schemas.microsoft.com/office/powerpoint/2010/main" val="296504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10</a:t>
            </a:fld>
            <a:endParaRPr lang="en-GB"/>
          </a:p>
        </p:txBody>
      </p:sp>
    </p:spTree>
    <p:extLst>
      <p:ext uri="{BB962C8B-B14F-4D97-AF65-F5344CB8AC3E}">
        <p14:creationId xmlns:p14="http://schemas.microsoft.com/office/powerpoint/2010/main" val="348759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11</a:t>
            </a:fld>
            <a:endParaRPr lang="en-GB"/>
          </a:p>
        </p:txBody>
      </p:sp>
    </p:spTree>
    <p:extLst>
      <p:ext uri="{BB962C8B-B14F-4D97-AF65-F5344CB8AC3E}">
        <p14:creationId xmlns:p14="http://schemas.microsoft.com/office/powerpoint/2010/main" val="197812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12</a:t>
            </a:fld>
            <a:endParaRPr lang="en-GB"/>
          </a:p>
        </p:txBody>
      </p:sp>
    </p:spTree>
    <p:extLst>
      <p:ext uri="{BB962C8B-B14F-4D97-AF65-F5344CB8AC3E}">
        <p14:creationId xmlns:p14="http://schemas.microsoft.com/office/powerpoint/2010/main" val="421859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13</a:t>
            </a:fld>
            <a:endParaRPr lang="en-GB"/>
          </a:p>
        </p:txBody>
      </p:sp>
    </p:spTree>
    <p:extLst>
      <p:ext uri="{BB962C8B-B14F-4D97-AF65-F5344CB8AC3E}">
        <p14:creationId xmlns:p14="http://schemas.microsoft.com/office/powerpoint/2010/main" val="294275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89A7F1-0183-4048-A1A7-6B7DBA1E3F97}" type="slidenum">
              <a:rPr lang="en-GB" smtClean="0"/>
              <a:t>14</a:t>
            </a:fld>
            <a:endParaRPr lang="en-GB"/>
          </a:p>
        </p:txBody>
      </p:sp>
    </p:spTree>
    <p:extLst>
      <p:ext uri="{BB962C8B-B14F-4D97-AF65-F5344CB8AC3E}">
        <p14:creationId xmlns:p14="http://schemas.microsoft.com/office/powerpoint/2010/main" val="299860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1C994C-FABF-4EFC-86ED-FFBB0A0E1778}"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171279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C994C-FABF-4EFC-86ED-FFBB0A0E1778}"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1182164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C994C-FABF-4EFC-86ED-FFBB0A0E1778}"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347303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C994C-FABF-4EFC-86ED-FFBB0A0E1778}"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227754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1C994C-FABF-4EFC-86ED-FFBB0A0E1778}"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407998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1C994C-FABF-4EFC-86ED-FFBB0A0E1778}"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423604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C994C-FABF-4EFC-86ED-FFBB0A0E1778}" type="datetimeFigureOut">
              <a:rPr lang="en-US" smtClean="0"/>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17239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1C994C-FABF-4EFC-86ED-FFBB0A0E1778}" type="datetimeFigureOut">
              <a:rPr lang="en-US" smtClean="0"/>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2837012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1C994C-FABF-4EFC-86ED-FFBB0A0E1778}" type="datetimeFigureOut">
              <a:rPr lang="en-US" smtClean="0"/>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65125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1C994C-FABF-4EFC-86ED-FFBB0A0E1778}"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325351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1C994C-FABF-4EFC-86ED-FFBB0A0E1778}"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B4690-2A98-4620-93C5-C3F308CA4951}" type="slidenum">
              <a:rPr lang="en-US" smtClean="0"/>
              <a:t>‹#›</a:t>
            </a:fld>
            <a:endParaRPr lang="en-US"/>
          </a:p>
        </p:txBody>
      </p:sp>
    </p:spTree>
    <p:extLst>
      <p:ext uri="{BB962C8B-B14F-4D97-AF65-F5344CB8AC3E}">
        <p14:creationId xmlns:p14="http://schemas.microsoft.com/office/powerpoint/2010/main" val="408386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23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C994C-FABF-4EFC-86ED-FFBB0A0E1778}" type="datetimeFigureOut">
              <a:rPr lang="en-US" smtClean="0"/>
              <a:t>3/26/2024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B4690-2A98-4620-93C5-C3F308CA4951}" type="slidenum">
              <a:rPr lang="en-US" smtClean="0"/>
              <a:t>‹#›</a:t>
            </a:fld>
            <a:endParaRPr lang="en-US"/>
          </a:p>
        </p:txBody>
      </p:sp>
    </p:spTree>
    <p:extLst>
      <p:ext uri="{BB962C8B-B14F-4D97-AF65-F5344CB8AC3E}">
        <p14:creationId xmlns:p14="http://schemas.microsoft.com/office/powerpoint/2010/main" val="36457707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16.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6C77A9-6D65-49C8-E602-C4EFF66E3BB0}"/>
              </a:ext>
            </a:extLst>
          </p:cNvPr>
          <p:cNvSpPr/>
          <p:nvPr/>
        </p:nvSpPr>
        <p:spPr>
          <a:xfrm>
            <a:off x="0" y="6172200"/>
            <a:ext cx="12192000" cy="6858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p:txBody>
          <a:bodyPr>
            <a:normAutofit/>
          </a:bodyPr>
          <a:lstStyle/>
          <a:p>
            <a:r>
              <a:rPr lang="en-US" sz="13800" b="1" dirty="0">
                <a:solidFill>
                  <a:srgbClr val="EBEA7A"/>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p:txBody>
          <a:bodyPr/>
          <a:lstStyle/>
          <a:p>
            <a:r>
              <a:rPr lang="en-US" dirty="0"/>
              <a:t>a flexible tool to </a:t>
            </a:r>
            <a:r>
              <a:rPr lang="en-US" b="1" dirty="0">
                <a:solidFill>
                  <a:srgbClr val="EBEA7A"/>
                </a:solidFill>
              </a:rPr>
              <a:t>PERFICT</a:t>
            </a:r>
            <a:r>
              <a:rPr lang="en-US" dirty="0"/>
              <a:t> your workflow</a:t>
            </a:r>
          </a:p>
        </p:txBody>
      </p:sp>
      <p:grpSp>
        <p:nvGrpSpPr>
          <p:cNvPr id="10" name="Group 9">
            <a:extLst>
              <a:ext uri="{FF2B5EF4-FFF2-40B4-BE49-F238E27FC236}">
                <a16:creationId xmlns:a16="http://schemas.microsoft.com/office/drawing/2014/main" id="{2B1D23F4-AAE3-714A-A624-8277A9EAAB0B}"/>
              </a:ext>
            </a:extLst>
          </p:cNvPr>
          <p:cNvGrpSpPr/>
          <p:nvPr/>
        </p:nvGrpSpPr>
        <p:grpSpPr>
          <a:xfrm>
            <a:off x="7881864" y="3429000"/>
            <a:ext cx="4146537" cy="3334816"/>
            <a:chOff x="2429510" y="1551821"/>
            <a:chExt cx="3533379" cy="2841689"/>
          </a:xfrm>
        </p:grpSpPr>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0304" y="1551821"/>
              <a:ext cx="2512585" cy="2512585"/>
            </a:xfrm>
            <a:prstGeom prst="rect">
              <a:avLst/>
            </a:prstGeom>
          </p:spPr>
        </p:pic>
        <p:pic>
          <p:nvPicPr>
            <p:cNvPr id="12" name="Picture 11" descr="A picture containing clipart&#10;&#10;Description generated with high confidence">
              <a:extLst>
                <a:ext uri="{FF2B5EF4-FFF2-40B4-BE49-F238E27FC236}">
                  <a16:creationId xmlns:a16="http://schemas.microsoft.com/office/drawing/2014/main" id="{19167A88-3F9A-E921-DB5B-8A5D9FC235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9510" y="3969634"/>
              <a:ext cx="1628685" cy="423876"/>
            </a:xfrm>
            <a:prstGeom prst="rect">
              <a:avLst/>
            </a:prstGeom>
          </p:spPr>
        </p:pic>
      </p:grpSp>
      <p:sp>
        <p:nvSpPr>
          <p:cNvPr id="14" name="Text Placeholder 14">
            <a:extLst>
              <a:ext uri="{FF2B5EF4-FFF2-40B4-BE49-F238E27FC236}">
                <a16:creationId xmlns:a16="http://schemas.microsoft.com/office/drawing/2014/main" id="{985A25DC-6F62-7454-0B1D-160B9F2C9E2B}"/>
              </a:ext>
            </a:extLst>
          </p:cNvPr>
          <p:cNvSpPr txBox="1">
            <a:spLocks/>
          </p:cNvSpPr>
          <p:nvPr/>
        </p:nvSpPr>
        <p:spPr>
          <a:xfrm>
            <a:off x="184151" y="5575873"/>
            <a:ext cx="8600621" cy="730966"/>
          </a:xfrm>
          <a:prstGeom prst="rect">
            <a:avLst/>
          </a:prstGeom>
        </p:spPr>
        <p:txBody>
          <a:bodyPr vert="horz" lIns="0" tIns="0" rIns="0" bIns="0"/>
          <a:lstStyle>
            <a:lvl1pPr marL="0" indent="0" algn="l" defTabSz="914400" rtl="0" eaLnBrk="1" latinLnBrk="0" hangingPunct="1">
              <a:lnSpc>
                <a:spcPct val="90000"/>
              </a:lnSpc>
              <a:spcBef>
                <a:spcPts val="1000"/>
              </a:spcBef>
              <a:buFont typeface="Arial" panose="020B0604020202020204" pitchFamily="34" charset="0"/>
              <a:buNone/>
              <a:defRPr sz="1000" b="1" i="0" kern="0" cap="all" spc="150" normalizeH="0" baseline="0">
                <a:solidFill>
                  <a:srgbClr val="0C2344"/>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900" b="0" i="0" kern="1200">
                <a:solidFill>
                  <a:schemeClr val="tx1"/>
                </a:solidFill>
                <a:latin typeface="Whitney Book"/>
                <a:ea typeface="+mn-ea"/>
                <a:cs typeface="Whitney Book"/>
              </a:defRPr>
            </a:lvl2pPr>
            <a:lvl3pPr marL="1143000" indent="-228600" algn="l" defTabSz="914400" rtl="0" eaLnBrk="1" latinLnBrk="0" hangingPunct="1">
              <a:lnSpc>
                <a:spcPct val="90000"/>
              </a:lnSpc>
              <a:spcBef>
                <a:spcPts val="500"/>
              </a:spcBef>
              <a:buFont typeface="Arial" panose="020B0604020202020204" pitchFamily="34" charset="0"/>
              <a:buChar char="•"/>
              <a:defRPr sz="900" b="0" i="0" kern="1200">
                <a:solidFill>
                  <a:schemeClr val="tx1"/>
                </a:solidFill>
                <a:latin typeface="Whitney Book"/>
                <a:ea typeface="+mn-ea"/>
                <a:cs typeface="Whitney Book"/>
              </a:defRPr>
            </a:lvl3pPr>
            <a:lvl4pPr marL="1600200" indent="-228600" algn="l" defTabSz="914400" rtl="0" eaLnBrk="1" latinLnBrk="0" hangingPunct="1">
              <a:lnSpc>
                <a:spcPct val="90000"/>
              </a:lnSpc>
              <a:spcBef>
                <a:spcPts val="500"/>
              </a:spcBef>
              <a:buFont typeface="Arial" panose="020B0604020202020204" pitchFamily="34" charset="0"/>
              <a:buChar char="•"/>
              <a:defRPr sz="900" b="0" i="0" kern="1200">
                <a:solidFill>
                  <a:schemeClr val="tx1"/>
                </a:solidFill>
                <a:latin typeface="Whitney Book"/>
                <a:ea typeface="+mn-ea"/>
                <a:cs typeface="Whitney Book"/>
              </a:defRPr>
            </a:lvl4pPr>
            <a:lvl5pPr marL="2057400" indent="-228600" algn="l" defTabSz="914400" rtl="0" eaLnBrk="1" latinLnBrk="0" hangingPunct="1">
              <a:lnSpc>
                <a:spcPct val="90000"/>
              </a:lnSpc>
              <a:spcBef>
                <a:spcPts val="500"/>
              </a:spcBef>
              <a:buFont typeface="Arial" panose="020B0604020202020204" pitchFamily="34" charset="0"/>
              <a:buChar char="•"/>
              <a:defRPr sz="900" b="0" i="0" kern="1200">
                <a:solidFill>
                  <a:schemeClr val="tx1"/>
                </a:solidFill>
                <a:latin typeface="Whitney Book"/>
                <a:ea typeface="+mn-ea"/>
                <a:cs typeface="Whitney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CA" sz="1400" b="0" cap="none" dirty="0">
                <a:solidFill>
                  <a:srgbClr val="EBEA7A"/>
                </a:solidFill>
              </a:rPr>
              <a:t>Tati </a:t>
            </a:r>
            <a:r>
              <a:rPr lang="en-CA" sz="1400" cap="none" dirty="0">
                <a:solidFill>
                  <a:srgbClr val="EBEA7A"/>
                </a:solidFill>
              </a:rPr>
              <a:t>Micheletti</a:t>
            </a:r>
            <a:r>
              <a:rPr lang="en-CA" sz="1400" b="0" cap="none" dirty="0">
                <a:solidFill>
                  <a:schemeClr val="tx1">
                    <a:lumMod val="75000"/>
                  </a:schemeClr>
                </a:solidFill>
              </a:rPr>
              <a:t>, Eliot </a:t>
            </a:r>
            <a:r>
              <a:rPr lang="en-CA" sz="1400" cap="none" dirty="0">
                <a:solidFill>
                  <a:schemeClr val="tx1">
                    <a:lumMod val="75000"/>
                  </a:schemeClr>
                </a:solidFill>
              </a:rPr>
              <a:t>McIntire</a:t>
            </a:r>
            <a:r>
              <a:rPr lang="en-CA" sz="1400" b="0" cap="none" dirty="0">
                <a:solidFill>
                  <a:schemeClr val="tx1">
                    <a:lumMod val="75000"/>
                  </a:schemeClr>
                </a:solidFill>
              </a:rPr>
              <a:t>, Ceres </a:t>
            </a:r>
            <a:r>
              <a:rPr lang="en-CA" sz="1400" cap="none" dirty="0">
                <a:solidFill>
                  <a:schemeClr val="tx1">
                    <a:lumMod val="75000"/>
                  </a:schemeClr>
                </a:solidFill>
              </a:rPr>
              <a:t>Barros, </a:t>
            </a:r>
            <a:r>
              <a:rPr lang="en-CA" sz="1400" b="0" cap="none" dirty="0">
                <a:solidFill>
                  <a:schemeClr val="tx1">
                    <a:lumMod val="75000"/>
                  </a:schemeClr>
                </a:solidFill>
              </a:rPr>
              <a:t>Alex </a:t>
            </a:r>
            <a:r>
              <a:rPr lang="en-CA" sz="1400" cap="none" dirty="0">
                <a:solidFill>
                  <a:schemeClr val="tx1">
                    <a:lumMod val="75000"/>
                  </a:schemeClr>
                </a:solidFill>
              </a:rPr>
              <a:t>Chubaty, </a:t>
            </a:r>
            <a:r>
              <a:rPr lang="en-CA" sz="1400" b="0" cap="none" dirty="0">
                <a:solidFill>
                  <a:schemeClr val="tx1">
                    <a:lumMod val="75000"/>
                  </a:schemeClr>
                </a:solidFill>
              </a:rPr>
              <a:t>Frances </a:t>
            </a:r>
            <a:r>
              <a:rPr lang="en-CA" sz="1400" cap="none" dirty="0">
                <a:solidFill>
                  <a:schemeClr val="tx1">
                    <a:lumMod val="75000"/>
                  </a:schemeClr>
                </a:solidFill>
              </a:rPr>
              <a:t>Stewart</a:t>
            </a:r>
            <a:r>
              <a:rPr lang="en-CA" sz="1400" b="0" cap="none" dirty="0">
                <a:solidFill>
                  <a:schemeClr val="tx1">
                    <a:lumMod val="75000"/>
                  </a:schemeClr>
                </a:solidFill>
              </a:rPr>
              <a:t>, Ian </a:t>
            </a:r>
            <a:r>
              <a:rPr lang="en-CA" sz="1400" cap="none" dirty="0">
                <a:solidFill>
                  <a:schemeClr val="tx1">
                    <a:lumMod val="75000"/>
                  </a:schemeClr>
                </a:solidFill>
              </a:rPr>
              <a:t>Eddy</a:t>
            </a:r>
            <a:r>
              <a:rPr lang="en-CA" sz="1400" b="0" cap="none" dirty="0">
                <a:solidFill>
                  <a:schemeClr val="tx1">
                    <a:lumMod val="75000"/>
                  </a:schemeClr>
                </a:solidFill>
              </a:rPr>
              <a:t>, Celine </a:t>
            </a:r>
            <a:r>
              <a:rPr lang="en-CA" sz="1400" cap="none" dirty="0">
                <a:solidFill>
                  <a:schemeClr val="tx1">
                    <a:lumMod val="75000"/>
                  </a:schemeClr>
                </a:solidFill>
              </a:rPr>
              <a:t>Boisvenue</a:t>
            </a:r>
            <a:r>
              <a:rPr lang="en-CA" sz="1400" b="0" cap="none" dirty="0">
                <a:solidFill>
                  <a:schemeClr val="tx1">
                    <a:lumMod val="75000"/>
                  </a:schemeClr>
                </a:solidFill>
              </a:rPr>
              <a:t>, Steve </a:t>
            </a:r>
            <a:r>
              <a:rPr lang="en-CA" sz="1400" cap="none" dirty="0">
                <a:solidFill>
                  <a:schemeClr val="tx1">
                    <a:lumMod val="75000"/>
                  </a:schemeClr>
                </a:solidFill>
              </a:rPr>
              <a:t>Cumming, </a:t>
            </a:r>
            <a:r>
              <a:rPr lang="en-CA" sz="1400" b="0" cap="none" dirty="0">
                <a:solidFill>
                  <a:schemeClr val="tx1">
                    <a:lumMod val="75000"/>
                  </a:schemeClr>
                </a:solidFill>
              </a:rPr>
              <a:t>and many others… </a:t>
            </a:r>
            <a:endParaRPr lang="en-CA" sz="1400" b="0" i="0" cap="none" dirty="0">
              <a:solidFill>
                <a:schemeClr val="tx1">
                  <a:lumMod val="75000"/>
                </a:schemeClr>
              </a:solidFill>
              <a:latin typeface="Montserrat" panose="00000500000000000000" pitchFamily="50" charset="0"/>
            </a:endParaRPr>
          </a:p>
        </p:txBody>
      </p:sp>
      <p:pic>
        <p:nvPicPr>
          <p:cNvPr id="15" name="Shape 68">
            <a:extLst>
              <a:ext uri="{FF2B5EF4-FFF2-40B4-BE49-F238E27FC236}">
                <a16:creationId xmlns:a16="http://schemas.microsoft.com/office/drawing/2014/main" id="{AA2CC62F-3A59-6BBC-0A5E-DFE7D05A1A77}"/>
              </a:ext>
            </a:extLst>
          </p:cNvPr>
          <p:cNvPicPr preferRelativeResize="0"/>
          <p:nvPr/>
        </p:nvPicPr>
        <p:blipFill>
          <a:blip r:embed="rId4"/>
          <a:srcRect/>
          <a:stretch/>
        </p:blipFill>
        <p:spPr>
          <a:xfrm>
            <a:off x="5339839" y="6266382"/>
            <a:ext cx="364901" cy="497432"/>
          </a:xfrm>
          <a:prstGeom prst="rect">
            <a:avLst/>
          </a:prstGeom>
          <a:noFill/>
          <a:ln>
            <a:noFill/>
          </a:ln>
        </p:spPr>
      </p:pic>
      <p:pic>
        <p:nvPicPr>
          <p:cNvPr id="17" name="Graphic 16">
            <a:extLst>
              <a:ext uri="{FF2B5EF4-FFF2-40B4-BE49-F238E27FC236}">
                <a16:creationId xmlns:a16="http://schemas.microsoft.com/office/drawing/2014/main" id="{B724C4D9-15F7-5719-909A-4B7D7251D1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07" y="6300515"/>
            <a:ext cx="1478885" cy="429167"/>
          </a:xfrm>
          <a:prstGeom prst="rect">
            <a:avLst/>
          </a:prstGeom>
        </p:spPr>
      </p:pic>
    </p:spTree>
    <p:extLst>
      <p:ext uri="{BB962C8B-B14F-4D97-AF65-F5344CB8AC3E}">
        <p14:creationId xmlns:p14="http://schemas.microsoft.com/office/powerpoint/2010/main" val="3341056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GB"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Speeding-up science</a:t>
            </a:r>
            <a:endParaRPr lang="en-GB" b="1" dirty="0"/>
          </a:p>
        </p:txBody>
      </p:sp>
      <p:cxnSp>
        <p:nvCxnSpPr>
          <p:cNvPr id="23" name="Straight Connector 22">
            <a:extLst>
              <a:ext uri="{FF2B5EF4-FFF2-40B4-BE49-F238E27FC236}">
                <a16:creationId xmlns:a16="http://schemas.microsoft.com/office/drawing/2014/main" id="{3B53113E-7D4C-4A63-AC95-C5D78454CBDB}"/>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6" descr="7 Ways Your Team Building Will Be More Effective | American Escape Rooms">
            <a:extLst>
              <a:ext uri="{FF2B5EF4-FFF2-40B4-BE49-F238E27FC236}">
                <a16:creationId xmlns:a16="http://schemas.microsoft.com/office/drawing/2014/main" id="{FFAE8617-E3E4-41AA-8E50-CD62A6748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477" y="886409"/>
            <a:ext cx="5975046" cy="5673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80BB7F-EE34-2D1B-B7B1-3718C51BB21A}"/>
              </a:ext>
            </a:extLst>
          </p:cNvPr>
          <p:cNvSpPr txBox="1"/>
          <p:nvPr/>
        </p:nvSpPr>
        <p:spPr>
          <a:xfrm rot="154595">
            <a:off x="6227793" y="2034858"/>
            <a:ext cx="1612942" cy="923330"/>
          </a:xfrm>
          <a:prstGeom prst="rect">
            <a:avLst/>
          </a:prstGeom>
          <a:noFill/>
        </p:spPr>
        <p:txBody>
          <a:bodyPr wrap="none" rtlCol="0">
            <a:spAutoFit/>
          </a:bodyPr>
          <a:lstStyle/>
          <a:p>
            <a:pPr algn="ctr"/>
            <a:r>
              <a:rPr lang="en-US" dirty="0">
                <a:solidFill>
                  <a:srgbClr val="496000"/>
                </a:solidFill>
              </a:rPr>
              <a:t>Forest Growth</a:t>
            </a:r>
          </a:p>
          <a:p>
            <a:pPr algn="ctr"/>
            <a:r>
              <a:rPr lang="en-US" dirty="0">
                <a:solidFill>
                  <a:srgbClr val="496000"/>
                </a:solidFill>
              </a:rPr>
              <a:t>and succession</a:t>
            </a:r>
          </a:p>
          <a:p>
            <a:pPr algn="ctr"/>
            <a:r>
              <a:rPr lang="en-US" dirty="0">
                <a:solidFill>
                  <a:srgbClr val="496000"/>
                </a:solidFill>
              </a:rPr>
              <a:t>Models</a:t>
            </a:r>
          </a:p>
        </p:txBody>
      </p:sp>
      <p:sp>
        <p:nvSpPr>
          <p:cNvPr id="4" name="TextBox 3">
            <a:extLst>
              <a:ext uri="{FF2B5EF4-FFF2-40B4-BE49-F238E27FC236}">
                <a16:creationId xmlns:a16="http://schemas.microsoft.com/office/drawing/2014/main" id="{B6F35FB7-59E8-2834-F3D0-35D7DD843841}"/>
              </a:ext>
            </a:extLst>
          </p:cNvPr>
          <p:cNvSpPr txBox="1"/>
          <p:nvPr/>
        </p:nvSpPr>
        <p:spPr>
          <a:xfrm rot="21448558">
            <a:off x="4647847" y="1918873"/>
            <a:ext cx="933461" cy="646331"/>
          </a:xfrm>
          <a:prstGeom prst="rect">
            <a:avLst/>
          </a:prstGeom>
          <a:noFill/>
        </p:spPr>
        <p:txBody>
          <a:bodyPr wrap="none" rtlCol="0">
            <a:spAutoFit/>
          </a:bodyPr>
          <a:lstStyle/>
          <a:p>
            <a:r>
              <a:rPr lang="en-US" dirty="0">
                <a:solidFill>
                  <a:srgbClr val="671209"/>
                </a:solidFill>
              </a:rPr>
              <a:t>Wildfire</a:t>
            </a:r>
          </a:p>
          <a:p>
            <a:r>
              <a:rPr lang="en-US" dirty="0">
                <a:solidFill>
                  <a:srgbClr val="671209"/>
                </a:solidFill>
              </a:rPr>
              <a:t>Models</a:t>
            </a:r>
          </a:p>
        </p:txBody>
      </p:sp>
      <p:sp>
        <p:nvSpPr>
          <p:cNvPr id="5" name="TextBox 4">
            <a:extLst>
              <a:ext uri="{FF2B5EF4-FFF2-40B4-BE49-F238E27FC236}">
                <a16:creationId xmlns:a16="http://schemas.microsoft.com/office/drawing/2014/main" id="{A781E77D-6F80-5220-4A01-C5F2EB7F22A2}"/>
              </a:ext>
            </a:extLst>
          </p:cNvPr>
          <p:cNvSpPr txBox="1"/>
          <p:nvPr/>
        </p:nvSpPr>
        <p:spPr>
          <a:xfrm rot="21198823">
            <a:off x="6686607" y="4204806"/>
            <a:ext cx="903452" cy="646331"/>
          </a:xfrm>
          <a:prstGeom prst="rect">
            <a:avLst/>
          </a:prstGeom>
          <a:noFill/>
        </p:spPr>
        <p:txBody>
          <a:bodyPr wrap="none" rtlCol="0">
            <a:spAutoFit/>
          </a:bodyPr>
          <a:lstStyle/>
          <a:p>
            <a:r>
              <a:rPr lang="en-US" dirty="0">
                <a:solidFill>
                  <a:srgbClr val="7E6000"/>
                </a:solidFill>
              </a:rPr>
              <a:t>Wildlife</a:t>
            </a:r>
          </a:p>
          <a:p>
            <a:r>
              <a:rPr lang="en-US" dirty="0">
                <a:solidFill>
                  <a:srgbClr val="7E6000"/>
                </a:solidFill>
              </a:rPr>
              <a:t>Models</a:t>
            </a:r>
          </a:p>
        </p:txBody>
      </p:sp>
      <p:sp>
        <p:nvSpPr>
          <p:cNvPr id="6" name="TextBox 5">
            <a:extLst>
              <a:ext uri="{FF2B5EF4-FFF2-40B4-BE49-F238E27FC236}">
                <a16:creationId xmlns:a16="http://schemas.microsoft.com/office/drawing/2014/main" id="{54EDA4E4-4A41-C5A6-4312-0215C62BB748}"/>
              </a:ext>
            </a:extLst>
          </p:cNvPr>
          <p:cNvSpPr txBox="1"/>
          <p:nvPr/>
        </p:nvSpPr>
        <p:spPr>
          <a:xfrm rot="696187">
            <a:off x="4744848" y="4109403"/>
            <a:ext cx="896592" cy="646331"/>
          </a:xfrm>
          <a:prstGeom prst="rect">
            <a:avLst/>
          </a:prstGeom>
          <a:noFill/>
        </p:spPr>
        <p:txBody>
          <a:bodyPr wrap="none" rtlCol="0">
            <a:spAutoFit/>
          </a:bodyPr>
          <a:lstStyle/>
          <a:p>
            <a:r>
              <a:rPr lang="en-US" dirty="0">
                <a:solidFill>
                  <a:srgbClr val="005070"/>
                </a:solidFill>
              </a:rPr>
              <a:t>Climate</a:t>
            </a:r>
          </a:p>
          <a:p>
            <a:r>
              <a:rPr lang="en-US" dirty="0">
                <a:solidFill>
                  <a:srgbClr val="005070"/>
                </a:solidFill>
              </a:rPr>
              <a:t>Models</a:t>
            </a:r>
          </a:p>
        </p:txBody>
      </p:sp>
    </p:spTree>
    <p:extLst>
      <p:ext uri="{BB962C8B-B14F-4D97-AF65-F5344CB8AC3E}">
        <p14:creationId xmlns:p14="http://schemas.microsoft.com/office/powerpoint/2010/main" val="181072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79E913A-398D-40FA-ABC4-223F32ABC219}"/>
              </a:ext>
            </a:extLst>
          </p:cNvPr>
          <p:cNvSpPr/>
          <p:nvPr/>
        </p:nvSpPr>
        <p:spPr>
          <a:xfrm>
            <a:off x="811033" y="866692"/>
            <a:ext cx="9549517" cy="5991308"/>
          </a:xfrm>
          <a:prstGeom prst="roundRect">
            <a:avLst>
              <a:gd name="adj" fmla="val 445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316F02-3375-45F2-A576-60D80CF31C84}"/>
              </a:ext>
            </a:extLst>
          </p:cNvPr>
          <p:cNvPicPr>
            <a:picLocks noChangeAspect="1"/>
          </p:cNvPicPr>
          <p:nvPr/>
        </p:nvPicPr>
        <p:blipFill rotWithShape="1">
          <a:blip r:embed="rId3">
            <a:extLst>
              <a:ext uri="{28A0092B-C50C-407E-A947-70E740481C1C}">
                <a14:useLocalDpi xmlns:a14="http://schemas.microsoft.com/office/drawing/2010/main" val="0"/>
              </a:ext>
            </a:extLst>
          </a:blip>
          <a:srcRect r="33606" b="35017"/>
          <a:stretch/>
        </p:blipFill>
        <p:spPr>
          <a:xfrm>
            <a:off x="850790" y="962903"/>
            <a:ext cx="6123829" cy="3742968"/>
          </a:xfrm>
          <a:prstGeom prst="rect">
            <a:avLst/>
          </a:prstGeom>
        </p:spPr>
      </p:pic>
      <p:sp>
        <p:nvSpPr>
          <p:cNvPr id="8" name="Rectangle 7">
            <a:extLst>
              <a:ext uri="{FF2B5EF4-FFF2-40B4-BE49-F238E27FC236}">
                <a16:creationId xmlns:a16="http://schemas.microsoft.com/office/drawing/2014/main" id="{B84AC3B9-79D0-4283-9BF8-0B752B6714AF}"/>
              </a:ext>
            </a:extLst>
          </p:cNvPr>
          <p:cNvSpPr/>
          <p:nvPr/>
        </p:nvSpPr>
        <p:spPr>
          <a:xfrm>
            <a:off x="850790" y="913098"/>
            <a:ext cx="6123829" cy="3792772"/>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7A4479-DBDF-45AF-9B08-722A5557739A}"/>
              </a:ext>
            </a:extLst>
          </p:cNvPr>
          <p:cNvSpPr txBox="1"/>
          <p:nvPr/>
        </p:nvSpPr>
        <p:spPr>
          <a:xfrm>
            <a:off x="7079266" y="1697689"/>
            <a:ext cx="335342" cy="584775"/>
          </a:xfrm>
          <a:prstGeom prst="rect">
            <a:avLst/>
          </a:prstGeom>
          <a:noFill/>
        </p:spPr>
        <p:txBody>
          <a:bodyPr wrap="square" rtlCol="0">
            <a:spAutoFit/>
          </a:bodyPr>
          <a:lstStyle/>
          <a:p>
            <a:r>
              <a:rPr lang="en-US" sz="3200" b="1" dirty="0">
                <a:solidFill>
                  <a:srgbClr val="7030A0"/>
                </a:solidFill>
              </a:rPr>
              <a:t>1</a:t>
            </a:r>
            <a:endParaRPr lang="en-US" b="1" dirty="0">
              <a:solidFill>
                <a:srgbClr val="7030A0"/>
              </a:solidFill>
            </a:endParaRPr>
          </a:p>
        </p:txBody>
      </p:sp>
      <p:sp>
        <p:nvSpPr>
          <p:cNvPr id="10" name="Arrow: Circular 9">
            <a:extLst>
              <a:ext uri="{FF2B5EF4-FFF2-40B4-BE49-F238E27FC236}">
                <a16:creationId xmlns:a16="http://schemas.microsoft.com/office/drawing/2014/main" id="{DAAD2D9E-3B6B-4D5F-81FD-86C39E9D1630}"/>
              </a:ext>
            </a:extLst>
          </p:cNvPr>
          <p:cNvSpPr/>
          <p:nvPr/>
        </p:nvSpPr>
        <p:spPr>
          <a:xfrm>
            <a:off x="5609123" y="1311501"/>
            <a:ext cx="820860" cy="830723"/>
          </a:xfrm>
          <a:prstGeom prst="circularArrow">
            <a:avLst>
              <a:gd name="adj1" fmla="val 10237"/>
              <a:gd name="adj2" fmla="val 877599"/>
              <a:gd name="adj3" fmla="val 14327424"/>
              <a:gd name="adj4" fmla="val 15782292"/>
              <a:gd name="adj5" fmla="val 8638"/>
            </a:avLst>
          </a:prstGeom>
          <a:solidFill>
            <a:srgbClr val="7030A0"/>
          </a:solidFill>
          <a:ln>
            <a:solidFill>
              <a:srgbClr val="C59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ircular 10">
            <a:extLst>
              <a:ext uri="{FF2B5EF4-FFF2-40B4-BE49-F238E27FC236}">
                <a16:creationId xmlns:a16="http://schemas.microsoft.com/office/drawing/2014/main" id="{19FDC54E-F1B1-41AB-B5D7-F5D36EE2B912}"/>
              </a:ext>
            </a:extLst>
          </p:cNvPr>
          <p:cNvSpPr/>
          <p:nvPr/>
        </p:nvSpPr>
        <p:spPr>
          <a:xfrm>
            <a:off x="3426074" y="3691676"/>
            <a:ext cx="820860" cy="830723"/>
          </a:xfrm>
          <a:prstGeom prst="circularArrow">
            <a:avLst>
              <a:gd name="adj1" fmla="val 10237"/>
              <a:gd name="adj2" fmla="val 877599"/>
              <a:gd name="adj3" fmla="val 14327424"/>
              <a:gd name="adj4" fmla="val 15782292"/>
              <a:gd name="adj5" fmla="val 8638"/>
            </a:avLst>
          </a:prstGeom>
          <a:solidFill>
            <a:srgbClr val="7030A0"/>
          </a:solidFill>
          <a:ln>
            <a:solidFill>
              <a:srgbClr val="C59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B99995C-3016-4D2C-957D-AAC82FFB67BA}"/>
              </a:ext>
            </a:extLst>
          </p:cNvPr>
          <p:cNvSpPr txBox="1"/>
          <p:nvPr/>
        </p:nvSpPr>
        <p:spPr>
          <a:xfrm>
            <a:off x="4954642" y="35695"/>
            <a:ext cx="6094378" cy="830997"/>
          </a:xfrm>
          <a:prstGeom prst="rect">
            <a:avLst/>
          </a:prstGeom>
          <a:noFill/>
        </p:spPr>
        <p:txBody>
          <a:bodyPr wrap="square">
            <a:spAutoFit/>
          </a:bodyPr>
          <a:lstStyle/>
          <a:p>
            <a:pPr algn="just">
              <a:spcBef>
                <a:spcPts val="1200"/>
              </a:spcBef>
              <a:spcAft>
                <a:spcPts val="1200"/>
              </a:spcAft>
            </a:pPr>
            <a:r>
              <a:rPr lang="en-US" sz="2400" dirty="0">
                <a:latin typeface="Calibri" panose="020F0502020204030204" pitchFamily="34" charset="0"/>
                <a:ea typeface="+mn-ea"/>
                <a:cs typeface="Calibri" panose="020F0502020204030204" pitchFamily="34" charset="0"/>
              </a:rPr>
              <a:t>1. With which mechanism will </a:t>
            </a:r>
            <a:r>
              <a:rPr lang="en-US" sz="2400" b="1" dirty="0">
                <a:solidFill>
                  <a:srgbClr val="7030A0"/>
                </a:solidFill>
                <a:latin typeface="Calibri" panose="020F0502020204030204" pitchFamily="34" charset="0"/>
                <a:ea typeface="+mn-ea"/>
                <a:cs typeface="Calibri" panose="020F0502020204030204" pitchFamily="34" charset="0"/>
              </a:rPr>
              <a:t>climate change</a:t>
            </a:r>
            <a:r>
              <a:rPr lang="en-US" sz="2400" b="1" dirty="0">
                <a:solidFill>
                  <a:srgbClr val="0070C0"/>
                </a:solidFill>
                <a:latin typeface="Calibri" panose="020F0502020204030204" pitchFamily="34" charset="0"/>
                <a:ea typeface="+mn-ea"/>
                <a:cs typeface="Calibri" panose="020F0502020204030204" pitchFamily="34" charset="0"/>
              </a:rPr>
              <a:t> </a:t>
            </a:r>
            <a:r>
              <a:rPr lang="en-US" sz="2400" dirty="0">
                <a:latin typeface="Calibri" panose="020F0502020204030204" pitchFamily="34" charset="0"/>
                <a:ea typeface="+mn-ea"/>
                <a:cs typeface="Calibri" panose="020F0502020204030204" pitchFamily="34" charset="0"/>
              </a:rPr>
              <a:t>impact boreal landbirds?</a:t>
            </a:r>
          </a:p>
        </p:txBody>
      </p:sp>
      <p:sp>
        <p:nvSpPr>
          <p:cNvPr id="13" name="TextBox 12">
            <a:extLst>
              <a:ext uri="{FF2B5EF4-FFF2-40B4-BE49-F238E27FC236}">
                <a16:creationId xmlns:a16="http://schemas.microsoft.com/office/drawing/2014/main" id="{8A54D158-7E16-4DFC-B1E5-7678D3838B8F}"/>
              </a:ext>
            </a:extLst>
          </p:cNvPr>
          <p:cNvSpPr txBox="1"/>
          <p:nvPr/>
        </p:nvSpPr>
        <p:spPr>
          <a:xfrm>
            <a:off x="100304" y="82101"/>
            <a:ext cx="6097554" cy="36933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Micheletti et al., 2021</a:t>
            </a:r>
          </a:p>
        </p:txBody>
      </p:sp>
    </p:spTree>
    <p:extLst>
      <p:ext uri="{BB962C8B-B14F-4D97-AF65-F5344CB8AC3E}">
        <p14:creationId xmlns:p14="http://schemas.microsoft.com/office/powerpoint/2010/main" val="317699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1"/>
      <p:bldP spid="10" grpId="1" animBg="1"/>
      <p:bldP spid="11" grpId="1" animBg="1"/>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AB68A0FA-4F6B-46F7-AF59-575D47B63A99}"/>
              </a:ext>
            </a:extLst>
          </p:cNvPr>
          <p:cNvSpPr/>
          <p:nvPr/>
        </p:nvSpPr>
        <p:spPr>
          <a:xfrm>
            <a:off x="811033" y="866692"/>
            <a:ext cx="9549517" cy="5991308"/>
          </a:xfrm>
          <a:prstGeom prst="roundRect">
            <a:avLst>
              <a:gd name="adj" fmla="val 445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881394A-B93D-48CE-AFC7-974EEC8EA00A}"/>
              </a:ext>
            </a:extLst>
          </p:cNvPr>
          <p:cNvPicPr>
            <a:picLocks noChangeAspect="1"/>
          </p:cNvPicPr>
          <p:nvPr/>
        </p:nvPicPr>
        <p:blipFill rotWithShape="1">
          <a:blip r:embed="rId3">
            <a:extLst>
              <a:ext uri="{28A0092B-C50C-407E-A947-70E740481C1C}">
                <a14:useLocalDpi xmlns:a14="http://schemas.microsoft.com/office/drawing/2010/main" val="0"/>
              </a:ext>
            </a:extLst>
          </a:blip>
          <a:srcRect l="40928" t="27016" r="35259" b="41575"/>
          <a:stretch/>
        </p:blipFill>
        <p:spPr>
          <a:xfrm>
            <a:off x="4625788" y="2519082"/>
            <a:ext cx="2196431" cy="1809125"/>
          </a:xfrm>
          <a:prstGeom prst="rect">
            <a:avLst/>
          </a:prstGeom>
        </p:spPr>
      </p:pic>
      <p:sp>
        <p:nvSpPr>
          <p:cNvPr id="24" name="Rectangle 23">
            <a:extLst>
              <a:ext uri="{FF2B5EF4-FFF2-40B4-BE49-F238E27FC236}">
                <a16:creationId xmlns:a16="http://schemas.microsoft.com/office/drawing/2014/main" id="{90CB90F2-7002-479E-A978-5A68D06101A0}"/>
              </a:ext>
            </a:extLst>
          </p:cNvPr>
          <p:cNvSpPr/>
          <p:nvPr/>
        </p:nvSpPr>
        <p:spPr>
          <a:xfrm>
            <a:off x="4625788" y="2519082"/>
            <a:ext cx="2196431" cy="1810871"/>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600298-6C7B-49D9-AA11-AE00ACAB657F}"/>
              </a:ext>
            </a:extLst>
          </p:cNvPr>
          <p:cNvSpPr txBox="1"/>
          <p:nvPr/>
        </p:nvSpPr>
        <p:spPr>
          <a:xfrm>
            <a:off x="4954642" y="36174"/>
            <a:ext cx="6094378" cy="830997"/>
          </a:xfrm>
          <a:prstGeom prst="rect">
            <a:avLst/>
          </a:prstGeom>
          <a:noFill/>
        </p:spPr>
        <p:txBody>
          <a:bodyPr wrap="square">
            <a:spAutoFit/>
          </a:bodyPr>
          <a:lstStyle/>
          <a:p>
            <a:r>
              <a:rPr lang="en-US" sz="2400" dirty="0">
                <a:latin typeface="Calibri" panose="020F0502020204030204" pitchFamily="34" charset="0"/>
                <a:ea typeface="+mn-ea"/>
                <a:cs typeface="Calibri" panose="020F0502020204030204" pitchFamily="34" charset="0"/>
              </a:rPr>
              <a:t>2. How will boreal landbird </a:t>
            </a:r>
            <a:r>
              <a:rPr lang="en-US" sz="2400" b="1" dirty="0">
                <a:solidFill>
                  <a:srgbClr val="C00000"/>
                </a:solidFill>
                <a:latin typeface="Calibri" panose="020F0502020204030204" pitchFamily="34" charset="0"/>
                <a:ea typeface="+mn-ea"/>
                <a:cs typeface="Calibri" panose="020F0502020204030204" pitchFamily="34" charset="0"/>
              </a:rPr>
              <a:t>abundance and distribution </a:t>
            </a:r>
            <a:r>
              <a:rPr lang="en-US" sz="2400" dirty="0">
                <a:latin typeface="Calibri" panose="020F0502020204030204" pitchFamily="34" charset="0"/>
                <a:cs typeface="Calibri" panose="020F0502020204030204" pitchFamily="34" charset="0"/>
              </a:rPr>
              <a:t>change throughout the century?</a:t>
            </a:r>
            <a:endParaRPr lang="en-US" dirty="0"/>
          </a:p>
        </p:txBody>
      </p:sp>
      <p:sp>
        <p:nvSpPr>
          <p:cNvPr id="29" name="TextBox 28">
            <a:extLst>
              <a:ext uri="{FF2B5EF4-FFF2-40B4-BE49-F238E27FC236}">
                <a16:creationId xmlns:a16="http://schemas.microsoft.com/office/drawing/2014/main" id="{350B1DB7-F7CF-4F6A-858D-4BE49809DAF9}"/>
              </a:ext>
            </a:extLst>
          </p:cNvPr>
          <p:cNvSpPr txBox="1"/>
          <p:nvPr/>
        </p:nvSpPr>
        <p:spPr>
          <a:xfrm>
            <a:off x="6822219" y="2091521"/>
            <a:ext cx="393056" cy="584775"/>
          </a:xfrm>
          <a:prstGeom prst="rect">
            <a:avLst/>
          </a:prstGeom>
          <a:noFill/>
        </p:spPr>
        <p:txBody>
          <a:bodyPr wrap="none" rtlCol="0">
            <a:spAutoFit/>
          </a:bodyPr>
          <a:lstStyle/>
          <a:p>
            <a:r>
              <a:rPr lang="en-US" sz="3200" b="1" dirty="0">
                <a:solidFill>
                  <a:srgbClr val="C00000"/>
                </a:solidFill>
              </a:rPr>
              <a:t>2</a:t>
            </a:r>
            <a:endParaRPr lang="en-US" b="1" dirty="0">
              <a:solidFill>
                <a:srgbClr val="C00000"/>
              </a:solidFill>
            </a:endParaRPr>
          </a:p>
        </p:txBody>
      </p:sp>
      <p:sp>
        <p:nvSpPr>
          <p:cNvPr id="30" name="TextBox 29">
            <a:extLst>
              <a:ext uri="{FF2B5EF4-FFF2-40B4-BE49-F238E27FC236}">
                <a16:creationId xmlns:a16="http://schemas.microsoft.com/office/drawing/2014/main" id="{EF6EB1FD-31DB-4329-B086-F9DA9F732625}"/>
              </a:ext>
            </a:extLst>
          </p:cNvPr>
          <p:cNvSpPr txBox="1"/>
          <p:nvPr/>
        </p:nvSpPr>
        <p:spPr>
          <a:xfrm>
            <a:off x="100304" y="82101"/>
            <a:ext cx="6097554" cy="36933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Raymundo et al., 2024</a:t>
            </a:r>
            <a:endParaRPr lang="en-GB" dirty="0"/>
          </a:p>
        </p:txBody>
      </p:sp>
    </p:spTree>
    <p:extLst>
      <p:ext uri="{BB962C8B-B14F-4D97-AF65-F5344CB8AC3E}">
        <p14:creationId xmlns:p14="http://schemas.microsoft.com/office/powerpoint/2010/main" val="1773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79E913A-398D-40FA-ABC4-223F32ABC219}"/>
              </a:ext>
            </a:extLst>
          </p:cNvPr>
          <p:cNvSpPr/>
          <p:nvPr/>
        </p:nvSpPr>
        <p:spPr>
          <a:xfrm>
            <a:off x="811033" y="866692"/>
            <a:ext cx="9549517" cy="5991308"/>
          </a:xfrm>
          <a:prstGeom prst="roundRect">
            <a:avLst>
              <a:gd name="adj" fmla="val 445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316F02-3375-45F2-A576-60D80CF31C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975" b="100000" l="0" r="66172">
                        <a14:foregroundMark x1="900" y1="29618" x2="43758" y2="83203"/>
                        <a14:foregroundMark x1="45656" y1="92167" x2="14918" y2="87178"/>
                        <a14:foregroundMark x1="1801" y1="30592" x2="4405" y2="53663"/>
                        <a14:foregroundMark x1="5500" y1="54326" x2="7204" y2="44544"/>
                        <a14:foregroundMark x1="10100" y1="50779" x2="1387" y2="50468"/>
                        <a14:foregroundMark x1="3894" y1="45518" x2="7496" y2="54014"/>
                        <a14:foregroundMark x1="5890" y1="53196" x2="11000" y2="53196"/>
                        <a14:foregroundMark x1="8299" y1="46960" x2="11609" y2="53858"/>
                        <a14:foregroundMark x1="10806" y1="49688" x2="7593" y2="49337"/>
                        <a14:foregroundMark x1="24921" y1="28839" x2="27136" y2="60561"/>
                        <a14:foregroundMark x1="10806" y1="41154" x2="18204" y2="41972"/>
                        <a14:foregroundMark x1="15211" y1="32502" x2="15113" y2="42946"/>
                        <a14:foregroundMark x1="17109" y1="32190" x2="17206" y2="35542"/>
                        <a14:foregroundMark x1="16014" y1="57677" x2="16403" y2="50468"/>
                        <a14:foregroundMark x1="13799" y1="49688" x2="25627" y2="64419"/>
                        <a14:foregroundMark x1="18423" y1="59782" x2="31127" y2="60405"/>
                        <a14:foregroundMark x1="31638" y1="62666" x2="20419" y2="62159"/>
                        <a14:foregroundMark x1="24629" y1="41348" x2="24020" y2="47896"/>
                        <a14:foregroundMark x1="18009" y1="43882" x2="17912" y2="46960"/>
                        <a14:foregroundMark x1="30932" y1="32034" x2="42054" y2="32346"/>
                        <a14:foregroundMark x1="37333" y1="26890" x2="31224" y2="25604"/>
                        <a14:foregroundMark x1="39036" y1="31216" x2="38939" y2="53352"/>
                        <a14:foregroundMark x1="33731" y1="45986" x2="39742" y2="46454"/>
                        <a14:foregroundMark x1="33147" y1="53663" x2="38842" y2="54014"/>
                        <a14:foregroundMark x1="34047" y1="56235" x2="38330" y2="55105"/>
                        <a14:foregroundMark x1="33926" y1="56898" x2="39255" y2="57833"/>
                        <a14:foregroundMark x1="33439" y1="56391" x2="34047" y2="59470"/>
                        <a14:foregroundMark x1="38452" y1="58028" x2="37235" y2="75955"/>
                        <a14:foregroundMark x1="34242" y1="68277" x2="42346" y2="76306"/>
                        <a14:foregroundMark x1="64590" y1="76929" x2="65077" y2="78527"/>
                        <a14:foregroundMark x1="64176" y1="77397" x2="65077" y2="76617"/>
                        <a14:foregroundMark x1="24215" y1="79034" x2="33439" y2="79345"/>
                        <a14:foregroundMark x1="26624" y1="70499" x2="26624" y2="75955"/>
                        <a14:foregroundMark x1="25432" y1="80943" x2="32636" y2="80943"/>
                        <a14:foregroundMark x1="30737" y1="82541" x2="23923" y2="82853"/>
                        <a14:foregroundMark x1="24726" y1="84801" x2="28936" y2="86555"/>
                        <a14:foregroundMark x1="22925" y1="85581" x2="24726" y2="85425"/>
                        <a14:foregroundMark x1="37333" y1="97935" x2="29837" y2="96025"/>
                        <a14:foregroundMark x1="36530" y1="99065" x2="32344" y2="97623"/>
                        <a14:foregroundMark x1="37235" y1="99376" x2="36043" y2="99688"/>
                        <a14:foregroundMark x1="31029" y1="97311" x2="32538" y2="98753"/>
                        <a14:foregroundMark x1="37430" y1="97467" x2="35142" y2="96493"/>
                        <a14:foregroundMark x1="998" y1="74357" x2="1193" y2="87178"/>
                        <a14:foregroundMark x1="1193" y1="87178" x2="9613" y2="85892"/>
                        <a14:foregroundMark x1="9613" y1="85892" x2="9613" y2="70499"/>
                        <a14:foregroundMark x1="9613" y1="70499" x2="998" y2="74357"/>
                        <a14:foregroundMark x1="3091" y1="76111" x2="9710" y2="83359"/>
                        <a14:foregroundMark x1="2288" y1="82541" x2="7009" y2="82541"/>
                        <a14:foregroundMark x1="5597" y1="83009" x2="5597" y2="83009"/>
                        <a14:foregroundMark x1="15016" y1="90257" x2="12606" y2="91699"/>
                        <a14:foregroundMark x1="5403" y1="87685" x2="6303" y2="95869"/>
                        <a14:foregroundMark x1="18009" y1="30748" x2="20127" y2="64731"/>
                        <a14:foregroundMark x1="20808" y1="28020" x2="36749" y2="29150"/>
                        <a14:foregroundMark x1="10294" y1="32658" x2="7398" y2="37178"/>
                        <a14:foregroundMark x1="46045" y1="60561" x2="64079" y2="61068"/>
                        <a14:foregroundMark x1="43247" y1="61380" x2="58262" y2="67147"/>
                        <a14:foregroundMark x1="57581" y1="62159" x2="47554" y2="63289"/>
                        <a14:foregroundMark x1="63373" y1="62354" x2="63787" y2="65861"/>
                        <a14:foregroundMark x1="49063" y1="61224" x2="49769" y2="62822"/>
                        <a14:foregroundMark x1="33147" y1="45518" x2="32125" y2="48051"/>
                        <a14:foregroundMark x1="1193" y1="32502" x2="1193" y2="37802"/>
                        <a14:foregroundMark x1="30932" y1="77241" x2="24629" y2="79189"/>
                        <a14:foregroundMark x1="4089" y1="30748" x2="4089" y2="34606"/>
                        <a14:foregroundMark x1="6595" y1="30592" x2="6401" y2="19992"/>
                        <a14:foregroundMark x1="6401" y1="19992" x2="21319" y2="19992"/>
                        <a14:foregroundMark x1="23120" y1="3975" x2="22122" y2="21941"/>
                        <a14:foregroundMark x1="15113" y1="10717" x2="21222" y2="6196"/>
                        <a14:foregroundMark x1="25919" y1="7327" x2="30640" y2="8769"/>
                        <a14:foregroundMark x1="21514" y1="6041" x2="26332" y2="7327"/>
                        <a14:foregroundMark x1="15211" y1="10717" x2="14115" y2="12159"/>
                        <a14:foregroundMark x1="14018" y1="15822" x2="18520" y2="12315"/>
                        <a14:foregroundMark x1="14407" y1="19836" x2="18009" y2="17108"/>
                        <a14:foregroundMark x1="26430" y1="15511" x2="31224" y2="17264"/>
                        <a14:foregroundMark x1="30324" y1="12938" x2="24434" y2="10561"/>
                        <a14:foregroundMark x1="30932" y1="52884" x2="29618" y2="56391"/>
                        <a14:foregroundMark x1="2093" y1="50312" x2="2385" y2="52065"/>
                        <a14:foregroundMark x1="6595" y1="39400" x2="8907" y2="41816"/>
                        <a14:foregroundMark x1="3699" y1="37178" x2="6206" y2="38776"/>
                        <a14:foregroundMark x1="14821" y1="33788" x2="14821" y2="53507"/>
                        <a14:foregroundMark x1="18520" y1="44544" x2="25018" y2="39244"/>
                        <a14:foregroundMark x1="25018" y1="39244" x2="34242" y2="41972"/>
                        <a14:foregroundMark x1="18009" y1="32658" x2="25335" y2="26734"/>
                        <a14:foregroundMark x1="25335" y1="26734" x2="34729" y2="29150"/>
                        <a14:foregroundMark x1="31321" y1="33009" x2="39450" y2="32502"/>
                        <a14:foregroundMark x1="39547" y1="42790" x2="39036" y2="54014"/>
                        <a14:foregroundMark x1="37649" y1="58340" x2="37844" y2="63289"/>
                        <a14:foregroundMark x1="31833" y1="60249" x2="30932" y2="60717"/>
                        <a14:foregroundMark x1="33633" y1="54949" x2="35045" y2="55768"/>
                        <a14:foregroundMark x1="8713" y1="84139" x2="14018" y2="81255"/>
                        <a14:foregroundMark x1="13604" y1="81099" x2="22609" y2="84451"/>
                        <a14:foregroundMark x1="21830" y1="91855" x2="18009" y2="90413"/>
                        <a14:foregroundMark x1="5597" y1="94583" x2="14505" y2="97311"/>
                        <a14:foregroundMark x1="15016" y1="97467" x2="22122" y2="91855"/>
                        <a14:foregroundMark x1="50548" y1="72915" x2="55975" y2="75175"/>
                        <a14:foregroundMark x1="20419" y1="53507" x2="23826" y2="50624"/>
                        <a14:foregroundMark x1="18009" y1="73227" x2="25724" y2="66836"/>
                        <a14:foregroundMark x1="18009" y1="72759" x2="25335" y2="66836"/>
                        <a14:foregroundMark x1="23412" y1="22876" x2="30640" y2="17108"/>
                        <a14:foregroundMark x1="14505" y1="19992" x2="23315" y2="22720"/>
                        <a14:foregroundMark x1="14018" y1="15511" x2="23631" y2="18706"/>
                        <a14:foregroundMark x1="23631" y1="18706" x2="30032" y2="13250"/>
                        <a14:foregroundMark x1="30543" y1="8769" x2="23631" y2="14380"/>
                        <a14:foregroundMark x1="23631" y1="14380" x2="14407" y2="11808"/>
                        <a14:foregroundMark x1="14505" y1="11808" x2="14821" y2="11808"/>
                        <a14:foregroundMark x1="18326" y1="32814" x2="27939" y2="35230"/>
                        <a14:foregroundMark x1="27939" y1="35230" x2="35045" y2="29618"/>
                        <a14:foregroundMark x1="26917" y1="48246" x2="34631" y2="41972"/>
                        <a14:foregroundMark x1="18204" y1="45674" x2="27136" y2="48402"/>
                        <a14:foregroundMark x1="27233" y1="75955" x2="34631" y2="69719"/>
                        <a14:foregroundMark x1="34631" y1="69719" x2="32830" y2="69252"/>
                        <a14:foregroundMark x1="18204" y1="72759" x2="27330" y2="75487"/>
                        <a14:foregroundMark x1="11000" y1="33009" x2="9613" y2="33009"/>
                        <a14:foregroundMark x1="26235" y1="59470" x2="32928" y2="53858"/>
                        <a14:foregroundMark x1="32928" y1="53858" x2="26430" y2="51754"/>
                        <a14:foregroundMark x1="5695" y1="94739" x2="14699" y2="97623"/>
                        <a14:foregroundMark x1="14821" y1="97467" x2="22220" y2="91855"/>
                        <a14:foregroundMark x1="18204" y1="91037" x2="22414" y2="87997"/>
                        <a14:foregroundMark x1="6109" y1="90881" x2="15916" y2="93765"/>
                        <a14:backgroundMark x1="34631" y1="27397" x2="38233" y2="27397"/>
                      </a14:backgroundRemoval>
                    </a14:imgEffect>
                  </a14:imgLayer>
                </a14:imgProps>
              </a:ext>
              <a:ext uri="{28A0092B-C50C-407E-A947-70E740481C1C}">
                <a14:useLocalDpi xmlns:a14="http://schemas.microsoft.com/office/drawing/2010/main" val="0"/>
              </a:ext>
            </a:extLst>
          </a:blip>
          <a:srcRect t="-1670" r="33925" b="-1"/>
          <a:stretch/>
        </p:blipFill>
        <p:spPr>
          <a:xfrm>
            <a:off x="850791" y="866692"/>
            <a:ext cx="6094378" cy="5856135"/>
          </a:xfrm>
          <a:prstGeom prst="rect">
            <a:avLst/>
          </a:prstGeom>
        </p:spPr>
      </p:pic>
      <p:sp>
        <p:nvSpPr>
          <p:cNvPr id="8" name="Rectangle 7">
            <a:extLst>
              <a:ext uri="{FF2B5EF4-FFF2-40B4-BE49-F238E27FC236}">
                <a16:creationId xmlns:a16="http://schemas.microsoft.com/office/drawing/2014/main" id="{B84AC3B9-79D0-4283-9BF8-0B752B6714AF}"/>
              </a:ext>
            </a:extLst>
          </p:cNvPr>
          <p:cNvSpPr/>
          <p:nvPr/>
        </p:nvSpPr>
        <p:spPr>
          <a:xfrm>
            <a:off x="850790" y="1173018"/>
            <a:ext cx="6100516" cy="5617396"/>
          </a:xfrm>
          <a:custGeom>
            <a:avLst/>
            <a:gdLst>
              <a:gd name="connsiteX0" fmla="*/ 0 w 6097738"/>
              <a:gd name="connsiteY0" fmla="*/ 0 h 4383116"/>
              <a:gd name="connsiteX1" fmla="*/ 6097738 w 6097738"/>
              <a:gd name="connsiteY1" fmla="*/ 0 h 4383116"/>
              <a:gd name="connsiteX2" fmla="*/ 6097738 w 6097738"/>
              <a:gd name="connsiteY2" fmla="*/ 4383116 h 4383116"/>
              <a:gd name="connsiteX3" fmla="*/ 0 w 6097738"/>
              <a:gd name="connsiteY3" fmla="*/ 4383116 h 4383116"/>
              <a:gd name="connsiteX4" fmla="*/ 0 w 6097738"/>
              <a:gd name="connsiteY4" fmla="*/ 0 h 4383116"/>
              <a:gd name="connsiteX0" fmla="*/ 0 w 6100516"/>
              <a:gd name="connsiteY0" fmla="*/ 0 h 4383116"/>
              <a:gd name="connsiteX1" fmla="*/ 6097738 w 6100516"/>
              <a:gd name="connsiteY1" fmla="*/ 0 h 4383116"/>
              <a:gd name="connsiteX2" fmla="*/ 6100516 w 6100516"/>
              <a:gd name="connsiteY2" fmla="*/ 1922106 h 4383116"/>
              <a:gd name="connsiteX3" fmla="*/ 6097738 w 6100516"/>
              <a:gd name="connsiteY3" fmla="*/ 4383116 h 4383116"/>
              <a:gd name="connsiteX4" fmla="*/ 0 w 6100516"/>
              <a:gd name="connsiteY4" fmla="*/ 4383116 h 4383116"/>
              <a:gd name="connsiteX5" fmla="*/ 0 w 6100516"/>
              <a:gd name="connsiteY5" fmla="*/ 0 h 4383116"/>
              <a:gd name="connsiteX0" fmla="*/ 0 w 6100516"/>
              <a:gd name="connsiteY0" fmla="*/ 0 h 4383116"/>
              <a:gd name="connsiteX1" fmla="*/ 3833177 w 6100516"/>
              <a:gd name="connsiteY1" fmla="*/ 0 h 4383116"/>
              <a:gd name="connsiteX2" fmla="*/ 6097738 w 6100516"/>
              <a:gd name="connsiteY2" fmla="*/ 0 h 4383116"/>
              <a:gd name="connsiteX3" fmla="*/ 6100516 w 6100516"/>
              <a:gd name="connsiteY3" fmla="*/ 1922106 h 4383116"/>
              <a:gd name="connsiteX4" fmla="*/ 6097738 w 6100516"/>
              <a:gd name="connsiteY4" fmla="*/ 4383116 h 4383116"/>
              <a:gd name="connsiteX5" fmla="*/ 0 w 6100516"/>
              <a:gd name="connsiteY5" fmla="*/ 4383116 h 4383116"/>
              <a:gd name="connsiteX6" fmla="*/ 0 w 6100516"/>
              <a:gd name="connsiteY6" fmla="*/ 0 h 4383116"/>
              <a:gd name="connsiteX0" fmla="*/ 0 w 6100516"/>
              <a:gd name="connsiteY0" fmla="*/ 0 h 4383116"/>
              <a:gd name="connsiteX1" fmla="*/ 3833177 w 6100516"/>
              <a:gd name="connsiteY1" fmla="*/ 0 h 4383116"/>
              <a:gd name="connsiteX2" fmla="*/ 3839730 w 6100516"/>
              <a:gd name="connsiteY2" fmla="*/ 1903445 h 4383116"/>
              <a:gd name="connsiteX3" fmla="*/ 6100516 w 6100516"/>
              <a:gd name="connsiteY3" fmla="*/ 1922106 h 4383116"/>
              <a:gd name="connsiteX4" fmla="*/ 6097738 w 6100516"/>
              <a:gd name="connsiteY4" fmla="*/ 4383116 h 4383116"/>
              <a:gd name="connsiteX5" fmla="*/ 0 w 6100516"/>
              <a:gd name="connsiteY5" fmla="*/ 4383116 h 4383116"/>
              <a:gd name="connsiteX6" fmla="*/ 0 w 6100516"/>
              <a:gd name="connsiteY6" fmla="*/ 0 h 438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0516" h="4383116">
                <a:moveTo>
                  <a:pt x="0" y="0"/>
                </a:moveTo>
                <a:lnTo>
                  <a:pt x="3833177" y="0"/>
                </a:lnTo>
                <a:cubicBezTo>
                  <a:pt x="3835361" y="634482"/>
                  <a:pt x="3837546" y="1268963"/>
                  <a:pt x="3839730" y="1903445"/>
                </a:cubicBezTo>
                <a:lnTo>
                  <a:pt x="6100516" y="1922106"/>
                </a:lnTo>
                <a:lnTo>
                  <a:pt x="6097738" y="4383116"/>
                </a:lnTo>
                <a:lnTo>
                  <a:pt x="0" y="4383116"/>
                </a:lnTo>
                <a:lnTo>
                  <a:pt x="0" y="0"/>
                </a:lnTo>
                <a:close/>
              </a:path>
            </a:pathLst>
          </a:cu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7A4479-DBDF-45AF-9B08-722A5557739A}"/>
              </a:ext>
            </a:extLst>
          </p:cNvPr>
          <p:cNvSpPr txBox="1"/>
          <p:nvPr/>
        </p:nvSpPr>
        <p:spPr>
          <a:xfrm>
            <a:off x="6096000" y="6048424"/>
            <a:ext cx="335342" cy="584775"/>
          </a:xfrm>
          <a:prstGeom prst="rect">
            <a:avLst/>
          </a:prstGeom>
          <a:noFill/>
        </p:spPr>
        <p:txBody>
          <a:bodyPr wrap="square" rtlCol="0">
            <a:spAutoFit/>
          </a:bodyPr>
          <a:lstStyle/>
          <a:p>
            <a:r>
              <a:rPr lang="en-US" sz="3200" b="1" dirty="0">
                <a:solidFill>
                  <a:srgbClr val="0070C0"/>
                </a:solidFill>
              </a:rPr>
              <a:t>3</a:t>
            </a:r>
            <a:endParaRPr lang="en-US" b="1" dirty="0">
              <a:solidFill>
                <a:srgbClr val="0070C0"/>
              </a:solidFill>
            </a:endParaRPr>
          </a:p>
        </p:txBody>
      </p:sp>
      <p:sp>
        <p:nvSpPr>
          <p:cNvPr id="10" name="Arrow: Circular 9">
            <a:extLst>
              <a:ext uri="{FF2B5EF4-FFF2-40B4-BE49-F238E27FC236}">
                <a16:creationId xmlns:a16="http://schemas.microsoft.com/office/drawing/2014/main" id="{DAAD2D9E-3B6B-4D5F-81FD-86C39E9D1630}"/>
              </a:ext>
            </a:extLst>
          </p:cNvPr>
          <p:cNvSpPr/>
          <p:nvPr/>
        </p:nvSpPr>
        <p:spPr>
          <a:xfrm>
            <a:off x="4702628" y="5463859"/>
            <a:ext cx="664213" cy="672194"/>
          </a:xfrm>
          <a:prstGeom prst="circularArrow">
            <a:avLst>
              <a:gd name="adj1" fmla="val 10237"/>
              <a:gd name="adj2" fmla="val 877599"/>
              <a:gd name="adj3" fmla="val 14327424"/>
              <a:gd name="adj4" fmla="val 15782292"/>
              <a:gd name="adj5" fmla="val 8638"/>
            </a:avLst>
          </a:prstGeom>
          <a:solidFill>
            <a:schemeClr val="accent3">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ircular 10">
            <a:extLst>
              <a:ext uri="{FF2B5EF4-FFF2-40B4-BE49-F238E27FC236}">
                <a16:creationId xmlns:a16="http://schemas.microsoft.com/office/drawing/2014/main" id="{19FDC54E-F1B1-41AB-B5D7-F5D36EE2B912}"/>
              </a:ext>
            </a:extLst>
          </p:cNvPr>
          <p:cNvSpPr/>
          <p:nvPr/>
        </p:nvSpPr>
        <p:spPr>
          <a:xfrm>
            <a:off x="3426074" y="3691676"/>
            <a:ext cx="820860" cy="830723"/>
          </a:xfrm>
          <a:prstGeom prst="circularArrow">
            <a:avLst>
              <a:gd name="adj1" fmla="val 10237"/>
              <a:gd name="adj2" fmla="val 877599"/>
              <a:gd name="adj3" fmla="val 14327424"/>
              <a:gd name="adj4" fmla="val 15782292"/>
              <a:gd name="adj5" fmla="val 8638"/>
            </a:avLst>
          </a:prstGeom>
          <a:solidFill>
            <a:schemeClr val="accent3">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B99995C-3016-4D2C-957D-AAC82FFB67BA}"/>
              </a:ext>
            </a:extLst>
          </p:cNvPr>
          <p:cNvSpPr txBox="1"/>
          <p:nvPr/>
        </p:nvSpPr>
        <p:spPr>
          <a:xfrm>
            <a:off x="4954642" y="35695"/>
            <a:ext cx="6094378" cy="830997"/>
          </a:xfrm>
          <a:prstGeom prst="rect">
            <a:avLst/>
          </a:prstGeom>
          <a:noFill/>
        </p:spPr>
        <p:txBody>
          <a:bodyPr wrap="square">
            <a:spAutoFit/>
          </a:bodyPr>
          <a:lstStyle/>
          <a:p>
            <a:pPr algn="just">
              <a:spcBef>
                <a:spcPts val="1200"/>
              </a:spcBef>
              <a:spcAft>
                <a:spcPts val="1200"/>
              </a:spcAft>
            </a:pPr>
            <a:r>
              <a:rPr lang="en-US" sz="2400" dirty="0">
                <a:latin typeface="Calibri" panose="020F0502020204030204" pitchFamily="34" charset="0"/>
                <a:cs typeface="Calibri" panose="020F0502020204030204" pitchFamily="34" charset="0"/>
              </a:rPr>
              <a:t>3</a:t>
            </a:r>
            <a:r>
              <a:rPr lang="en-US" sz="2400" dirty="0">
                <a:latin typeface="Calibri" panose="020F0502020204030204" pitchFamily="34" charset="0"/>
                <a:ea typeface="+mn-ea"/>
                <a:cs typeface="Calibri" panose="020F0502020204030204" pitchFamily="34" charset="0"/>
              </a:rPr>
              <a:t>. How will </a:t>
            </a:r>
            <a:r>
              <a:rPr lang="en-US" sz="2400" b="1" dirty="0">
                <a:solidFill>
                  <a:srgbClr val="0070C0"/>
                </a:solidFill>
                <a:latin typeface="Calibri" panose="020F0502020204030204" pitchFamily="34" charset="0"/>
                <a:ea typeface="+mn-ea"/>
                <a:cs typeface="Calibri" panose="020F0502020204030204" pitchFamily="34" charset="0"/>
              </a:rPr>
              <a:t>climate change </a:t>
            </a:r>
            <a:r>
              <a:rPr lang="en-US" sz="2400" dirty="0">
                <a:latin typeface="Calibri" panose="020F0502020204030204" pitchFamily="34" charset="0"/>
                <a:ea typeface="+mn-ea"/>
                <a:cs typeface="Calibri" panose="020F0502020204030204" pitchFamily="34" charset="0"/>
              </a:rPr>
              <a:t>impact boreal caribou?</a:t>
            </a:r>
          </a:p>
        </p:txBody>
      </p:sp>
      <p:sp>
        <p:nvSpPr>
          <p:cNvPr id="14" name="TextBox 13">
            <a:extLst>
              <a:ext uri="{FF2B5EF4-FFF2-40B4-BE49-F238E27FC236}">
                <a16:creationId xmlns:a16="http://schemas.microsoft.com/office/drawing/2014/main" id="{BBC623EA-A723-4094-BFF4-26394C125C22}"/>
              </a:ext>
            </a:extLst>
          </p:cNvPr>
          <p:cNvSpPr txBox="1"/>
          <p:nvPr/>
        </p:nvSpPr>
        <p:spPr>
          <a:xfrm>
            <a:off x="100304" y="82101"/>
            <a:ext cx="6097554" cy="36933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Stewart et al., 2023</a:t>
            </a:r>
          </a:p>
        </p:txBody>
      </p:sp>
    </p:spTree>
    <p:extLst>
      <p:ext uri="{BB962C8B-B14F-4D97-AF65-F5344CB8AC3E}">
        <p14:creationId xmlns:p14="http://schemas.microsoft.com/office/powerpoint/2010/main" val="361917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1"/>
      <p:bldP spid="10" grpId="1" animBg="1"/>
      <p:bldP spid="11" grpId="1" animBg="1"/>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5CD1814-B66B-4E99-89F3-74390F52CB26}"/>
              </a:ext>
            </a:extLst>
          </p:cNvPr>
          <p:cNvSpPr/>
          <p:nvPr/>
        </p:nvSpPr>
        <p:spPr>
          <a:xfrm>
            <a:off x="811033" y="866692"/>
            <a:ext cx="9549517" cy="5991308"/>
          </a:xfrm>
          <a:prstGeom prst="roundRect">
            <a:avLst>
              <a:gd name="adj" fmla="val 445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248D56-282D-4ACF-8585-5FBEC0C207A2}"/>
              </a:ext>
            </a:extLst>
          </p:cNvPr>
          <p:cNvPicPr>
            <a:picLocks noChangeAspect="1"/>
          </p:cNvPicPr>
          <p:nvPr/>
        </p:nvPicPr>
        <p:blipFill rotWithShape="1">
          <a:blip r:embed="rId3">
            <a:extLst>
              <a:ext uri="{28A0092B-C50C-407E-A947-70E740481C1C}">
                <a14:useLocalDpi xmlns:a14="http://schemas.microsoft.com/office/drawing/2010/main" val="0"/>
              </a:ext>
            </a:extLst>
          </a:blip>
          <a:srcRect l="41761" t="20668"/>
          <a:stretch/>
        </p:blipFill>
        <p:spPr>
          <a:xfrm>
            <a:off x="4702629" y="2153378"/>
            <a:ext cx="5371674" cy="4569449"/>
          </a:xfrm>
          <a:prstGeom prst="rect">
            <a:avLst/>
          </a:prstGeom>
        </p:spPr>
      </p:pic>
      <p:sp>
        <p:nvSpPr>
          <p:cNvPr id="8" name="Rectangle 7">
            <a:extLst>
              <a:ext uri="{FF2B5EF4-FFF2-40B4-BE49-F238E27FC236}">
                <a16:creationId xmlns:a16="http://schemas.microsoft.com/office/drawing/2014/main" id="{30DBD7BB-2104-4FE1-BAD6-9064AA8D9624}"/>
              </a:ext>
            </a:extLst>
          </p:cNvPr>
          <p:cNvSpPr/>
          <p:nvPr/>
        </p:nvSpPr>
        <p:spPr>
          <a:xfrm>
            <a:off x="4702629" y="2142224"/>
            <a:ext cx="5544030" cy="4648190"/>
          </a:xfrm>
          <a:prstGeom prst="rect">
            <a:avLst/>
          </a:prstGeom>
          <a:noFill/>
          <a:ln w="571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520740-2A53-43B6-8754-3DC15DA0ED63}"/>
              </a:ext>
            </a:extLst>
          </p:cNvPr>
          <p:cNvSpPr txBox="1"/>
          <p:nvPr/>
        </p:nvSpPr>
        <p:spPr>
          <a:xfrm>
            <a:off x="9881619" y="1542181"/>
            <a:ext cx="643119" cy="584775"/>
          </a:xfrm>
          <a:prstGeom prst="rect">
            <a:avLst/>
          </a:prstGeom>
          <a:noFill/>
        </p:spPr>
        <p:txBody>
          <a:bodyPr wrap="square" rtlCol="0">
            <a:spAutoFit/>
          </a:bodyPr>
          <a:lstStyle/>
          <a:p>
            <a:r>
              <a:rPr lang="en-US" sz="3200" b="1" dirty="0">
                <a:solidFill>
                  <a:srgbClr val="00B0F0"/>
                </a:solidFill>
              </a:rPr>
              <a:t>4</a:t>
            </a:r>
            <a:endParaRPr lang="en-US" b="1" dirty="0">
              <a:solidFill>
                <a:srgbClr val="00B0F0"/>
              </a:solidFill>
            </a:endParaRPr>
          </a:p>
        </p:txBody>
      </p:sp>
      <p:sp>
        <p:nvSpPr>
          <p:cNvPr id="10" name="TextBox 9">
            <a:extLst>
              <a:ext uri="{FF2B5EF4-FFF2-40B4-BE49-F238E27FC236}">
                <a16:creationId xmlns:a16="http://schemas.microsoft.com/office/drawing/2014/main" id="{9C920A76-30DE-4846-8126-8DFD0BD20268}"/>
              </a:ext>
            </a:extLst>
          </p:cNvPr>
          <p:cNvSpPr txBox="1"/>
          <p:nvPr/>
        </p:nvSpPr>
        <p:spPr>
          <a:xfrm>
            <a:off x="4954642" y="9273"/>
            <a:ext cx="6094378" cy="830997"/>
          </a:xfrm>
          <a:prstGeom prst="rect">
            <a:avLst/>
          </a:prstGeom>
          <a:noFill/>
        </p:spPr>
        <p:txBody>
          <a:bodyPr wrap="square">
            <a:spAutoFit/>
          </a:bodyPr>
          <a:lstStyle/>
          <a:p>
            <a:pPr algn="just">
              <a:spcBef>
                <a:spcPts val="1200"/>
              </a:spcBef>
              <a:spcAft>
                <a:spcPts val="1200"/>
              </a:spcAft>
            </a:pPr>
            <a:r>
              <a:rPr lang="en-US" sz="2400" dirty="0">
                <a:latin typeface="Calibri" panose="020F0502020204030204" pitchFamily="34" charset="0"/>
                <a:cs typeface="Calibri" panose="020F0502020204030204" pitchFamily="34" charset="0"/>
              </a:rPr>
              <a:t>4</a:t>
            </a:r>
            <a:r>
              <a:rPr lang="en-US" sz="2400" dirty="0">
                <a:latin typeface="Calibri" panose="020F0502020204030204" pitchFamily="34" charset="0"/>
                <a:ea typeface="+mn-ea"/>
                <a:cs typeface="Calibri" panose="020F0502020204030204" pitchFamily="34" charset="0"/>
              </a:rPr>
              <a:t>. Are there </a:t>
            </a:r>
            <a:r>
              <a:rPr lang="en-US" sz="2400" b="1" dirty="0">
                <a:solidFill>
                  <a:srgbClr val="00B0F0"/>
                </a:solidFill>
                <a:latin typeface="Calibri" panose="020F0502020204030204" pitchFamily="34" charset="0"/>
                <a:ea typeface="+mn-ea"/>
                <a:cs typeface="Calibri" panose="020F0502020204030204" pitchFamily="34" charset="0"/>
              </a:rPr>
              <a:t>synergies</a:t>
            </a:r>
            <a:r>
              <a:rPr lang="en-US" sz="2400" b="1" dirty="0">
                <a:solidFill>
                  <a:srgbClr val="072C62"/>
                </a:solidFill>
                <a:latin typeface="Calibri" panose="020F0502020204030204" pitchFamily="34" charset="0"/>
                <a:ea typeface="+mn-ea"/>
                <a:cs typeface="Calibri" panose="020F0502020204030204" pitchFamily="34" charset="0"/>
              </a:rPr>
              <a:t> </a:t>
            </a:r>
            <a:r>
              <a:rPr lang="en-US" sz="2400" dirty="0">
                <a:latin typeface="Calibri" panose="020F0502020204030204" pitchFamily="34" charset="0"/>
                <a:ea typeface="+mn-ea"/>
                <a:cs typeface="Calibri" panose="020F0502020204030204" pitchFamily="34" charset="0"/>
              </a:rPr>
              <a:t>for boreal caribou and landbird conservation?</a:t>
            </a:r>
          </a:p>
        </p:txBody>
      </p:sp>
      <p:sp>
        <p:nvSpPr>
          <p:cNvPr id="11" name="TextBox 10">
            <a:extLst>
              <a:ext uri="{FF2B5EF4-FFF2-40B4-BE49-F238E27FC236}">
                <a16:creationId xmlns:a16="http://schemas.microsoft.com/office/drawing/2014/main" id="{5DF20AE5-4D8F-4586-ABBC-B531A4E58F7D}"/>
              </a:ext>
            </a:extLst>
          </p:cNvPr>
          <p:cNvSpPr txBox="1"/>
          <p:nvPr/>
        </p:nvSpPr>
        <p:spPr>
          <a:xfrm>
            <a:off x="100304" y="82101"/>
            <a:ext cx="6097554" cy="36933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Micheletti et al., 2023</a:t>
            </a:r>
          </a:p>
        </p:txBody>
      </p:sp>
    </p:spTree>
    <p:extLst>
      <p:ext uri="{BB962C8B-B14F-4D97-AF65-F5344CB8AC3E}">
        <p14:creationId xmlns:p14="http://schemas.microsoft.com/office/powerpoint/2010/main" val="129783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5CD1814-B66B-4E99-89F3-74390F52CB26}"/>
              </a:ext>
            </a:extLst>
          </p:cNvPr>
          <p:cNvSpPr/>
          <p:nvPr/>
        </p:nvSpPr>
        <p:spPr>
          <a:xfrm>
            <a:off x="811033" y="866692"/>
            <a:ext cx="9549517" cy="5991308"/>
          </a:xfrm>
          <a:prstGeom prst="roundRect">
            <a:avLst>
              <a:gd name="adj" fmla="val 445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248D56-282D-4ACF-8585-5FBEC0C207A2}"/>
              </a:ext>
            </a:extLst>
          </p:cNvPr>
          <p:cNvPicPr>
            <a:picLocks noChangeAspect="1"/>
          </p:cNvPicPr>
          <p:nvPr/>
        </p:nvPicPr>
        <p:blipFill rotWithShape="1">
          <a:blip r:embed="rId3">
            <a:extLst>
              <a:ext uri="{28A0092B-C50C-407E-A947-70E740481C1C}">
                <a14:useLocalDpi xmlns:a14="http://schemas.microsoft.com/office/drawing/2010/main" val="0"/>
              </a:ext>
            </a:extLst>
          </a:blip>
          <a:srcRect l="-3535" t="-4017" r="-2331" b="-2347"/>
          <a:stretch/>
        </p:blipFill>
        <p:spPr>
          <a:xfrm>
            <a:off x="524786" y="731520"/>
            <a:ext cx="9764523" cy="6126480"/>
          </a:xfrm>
          <a:prstGeom prst="rect">
            <a:avLst/>
          </a:prstGeom>
        </p:spPr>
      </p:pic>
      <p:sp>
        <p:nvSpPr>
          <p:cNvPr id="2" name="Rectangle 1">
            <a:extLst>
              <a:ext uri="{FF2B5EF4-FFF2-40B4-BE49-F238E27FC236}">
                <a16:creationId xmlns:a16="http://schemas.microsoft.com/office/drawing/2014/main" id="{0FF8F837-43BB-5EC4-2473-D13681B3B481}"/>
              </a:ext>
            </a:extLst>
          </p:cNvPr>
          <p:cNvSpPr/>
          <p:nvPr/>
        </p:nvSpPr>
        <p:spPr>
          <a:xfrm>
            <a:off x="850790" y="913098"/>
            <a:ext cx="6123829" cy="3792772"/>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ED3FADE-95AA-ACDE-196A-C3B4058FC809}"/>
              </a:ext>
            </a:extLst>
          </p:cNvPr>
          <p:cNvSpPr/>
          <p:nvPr/>
        </p:nvSpPr>
        <p:spPr>
          <a:xfrm>
            <a:off x="4702629" y="2142224"/>
            <a:ext cx="5544030" cy="4648190"/>
          </a:xfrm>
          <a:prstGeom prst="rect">
            <a:avLst/>
          </a:prstGeom>
          <a:noFill/>
          <a:ln w="571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7">
            <a:extLst>
              <a:ext uri="{FF2B5EF4-FFF2-40B4-BE49-F238E27FC236}">
                <a16:creationId xmlns:a16="http://schemas.microsoft.com/office/drawing/2014/main" id="{8AF6C017-A44B-BA78-064F-0F5E5173A82F}"/>
              </a:ext>
            </a:extLst>
          </p:cNvPr>
          <p:cNvSpPr/>
          <p:nvPr/>
        </p:nvSpPr>
        <p:spPr>
          <a:xfrm>
            <a:off x="850790" y="1173018"/>
            <a:ext cx="6100516" cy="5617396"/>
          </a:xfrm>
          <a:custGeom>
            <a:avLst/>
            <a:gdLst>
              <a:gd name="connsiteX0" fmla="*/ 0 w 6097738"/>
              <a:gd name="connsiteY0" fmla="*/ 0 h 4383116"/>
              <a:gd name="connsiteX1" fmla="*/ 6097738 w 6097738"/>
              <a:gd name="connsiteY1" fmla="*/ 0 h 4383116"/>
              <a:gd name="connsiteX2" fmla="*/ 6097738 w 6097738"/>
              <a:gd name="connsiteY2" fmla="*/ 4383116 h 4383116"/>
              <a:gd name="connsiteX3" fmla="*/ 0 w 6097738"/>
              <a:gd name="connsiteY3" fmla="*/ 4383116 h 4383116"/>
              <a:gd name="connsiteX4" fmla="*/ 0 w 6097738"/>
              <a:gd name="connsiteY4" fmla="*/ 0 h 4383116"/>
              <a:gd name="connsiteX0" fmla="*/ 0 w 6100516"/>
              <a:gd name="connsiteY0" fmla="*/ 0 h 4383116"/>
              <a:gd name="connsiteX1" fmla="*/ 6097738 w 6100516"/>
              <a:gd name="connsiteY1" fmla="*/ 0 h 4383116"/>
              <a:gd name="connsiteX2" fmla="*/ 6100516 w 6100516"/>
              <a:gd name="connsiteY2" fmla="*/ 1922106 h 4383116"/>
              <a:gd name="connsiteX3" fmla="*/ 6097738 w 6100516"/>
              <a:gd name="connsiteY3" fmla="*/ 4383116 h 4383116"/>
              <a:gd name="connsiteX4" fmla="*/ 0 w 6100516"/>
              <a:gd name="connsiteY4" fmla="*/ 4383116 h 4383116"/>
              <a:gd name="connsiteX5" fmla="*/ 0 w 6100516"/>
              <a:gd name="connsiteY5" fmla="*/ 0 h 4383116"/>
              <a:gd name="connsiteX0" fmla="*/ 0 w 6100516"/>
              <a:gd name="connsiteY0" fmla="*/ 0 h 4383116"/>
              <a:gd name="connsiteX1" fmla="*/ 3833177 w 6100516"/>
              <a:gd name="connsiteY1" fmla="*/ 0 h 4383116"/>
              <a:gd name="connsiteX2" fmla="*/ 6097738 w 6100516"/>
              <a:gd name="connsiteY2" fmla="*/ 0 h 4383116"/>
              <a:gd name="connsiteX3" fmla="*/ 6100516 w 6100516"/>
              <a:gd name="connsiteY3" fmla="*/ 1922106 h 4383116"/>
              <a:gd name="connsiteX4" fmla="*/ 6097738 w 6100516"/>
              <a:gd name="connsiteY4" fmla="*/ 4383116 h 4383116"/>
              <a:gd name="connsiteX5" fmla="*/ 0 w 6100516"/>
              <a:gd name="connsiteY5" fmla="*/ 4383116 h 4383116"/>
              <a:gd name="connsiteX6" fmla="*/ 0 w 6100516"/>
              <a:gd name="connsiteY6" fmla="*/ 0 h 4383116"/>
              <a:gd name="connsiteX0" fmla="*/ 0 w 6100516"/>
              <a:gd name="connsiteY0" fmla="*/ 0 h 4383116"/>
              <a:gd name="connsiteX1" fmla="*/ 3833177 w 6100516"/>
              <a:gd name="connsiteY1" fmla="*/ 0 h 4383116"/>
              <a:gd name="connsiteX2" fmla="*/ 3839730 w 6100516"/>
              <a:gd name="connsiteY2" fmla="*/ 1903445 h 4383116"/>
              <a:gd name="connsiteX3" fmla="*/ 6100516 w 6100516"/>
              <a:gd name="connsiteY3" fmla="*/ 1922106 h 4383116"/>
              <a:gd name="connsiteX4" fmla="*/ 6097738 w 6100516"/>
              <a:gd name="connsiteY4" fmla="*/ 4383116 h 4383116"/>
              <a:gd name="connsiteX5" fmla="*/ 0 w 6100516"/>
              <a:gd name="connsiteY5" fmla="*/ 4383116 h 4383116"/>
              <a:gd name="connsiteX6" fmla="*/ 0 w 6100516"/>
              <a:gd name="connsiteY6" fmla="*/ 0 h 438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0516" h="4383116">
                <a:moveTo>
                  <a:pt x="0" y="0"/>
                </a:moveTo>
                <a:lnTo>
                  <a:pt x="3833177" y="0"/>
                </a:lnTo>
                <a:cubicBezTo>
                  <a:pt x="3835361" y="634482"/>
                  <a:pt x="3837546" y="1268963"/>
                  <a:pt x="3839730" y="1903445"/>
                </a:cubicBezTo>
                <a:lnTo>
                  <a:pt x="6100516" y="1922106"/>
                </a:lnTo>
                <a:lnTo>
                  <a:pt x="6097738" y="4383116"/>
                </a:lnTo>
                <a:lnTo>
                  <a:pt x="0" y="4383116"/>
                </a:lnTo>
                <a:lnTo>
                  <a:pt x="0" y="0"/>
                </a:lnTo>
                <a:close/>
              </a:path>
            </a:pathLst>
          </a:cu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7BEAA6-EF67-07B8-EE0D-463FCC80F1F6}"/>
              </a:ext>
            </a:extLst>
          </p:cNvPr>
          <p:cNvSpPr/>
          <p:nvPr/>
        </p:nvSpPr>
        <p:spPr>
          <a:xfrm>
            <a:off x="4625788" y="2519082"/>
            <a:ext cx="2196431" cy="1810871"/>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CA2197E-E66B-1E74-9B33-8D199A8D7F34}"/>
              </a:ext>
            </a:extLst>
          </p:cNvPr>
          <p:cNvPicPr>
            <a:picLocks noChangeAspect="1"/>
          </p:cNvPicPr>
          <p:nvPr/>
        </p:nvPicPr>
        <p:blipFill rotWithShape="1">
          <a:blip r:embed="rId3">
            <a:extLst>
              <a:ext uri="{28A0092B-C50C-407E-A947-70E740481C1C}">
                <a14:useLocalDpi xmlns:a14="http://schemas.microsoft.com/office/drawing/2010/main" val="0"/>
              </a:ext>
            </a:extLst>
          </a:blip>
          <a:srcRect l="41761" t="20668"/>
          <a:stretch/>
        </p:blipFill>
        <p:spPr>
          <a:xfrm>
            <a:off x="4702629" y="2153378"/>
            <a:ext cx="5371674" cy="4569449"/>
          </a:xfrm>
          <a:prstGeom prst="rect">
            <a:avLst/>
          </a:prstGeom>
        </p:spPr>
      </p:pic>
    </p:spTree>
    <p:extLst>
      <p:ext uri="{BB962C8B-B14F-4D97-AF65-F5344CB8AC3E}">
        <p14:creationId xmlns:p14="http://schemas.microsoft.com/office/powerpoint/2010/main" val="1913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E98DEE-40EE-CF50-5D53-C65C6D3D68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174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6ACEA-3A89-FBD7-1154-2F8975BF28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1539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GB"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Speeding-up science</a:t>
            </a:r>
            <a:endParaRPr lang="en-GB" b="1" dirty="0"/>
          </a:p>
        </p:txBody>
      </p:sp>
      <p:cxnSp>
        <p:nvCxnSpPr>
          <p:cNvPr id="23" name="Straight Connector 22">
            <a:extLst>
              <a:ext uri="{FF2B5EF4-FFF2-40B4-BE49-F238E27FC236}">
                <a16:creationId xmlns:a16="http://schemas.microsoft.com/office/drawing/2014/main" id="{3B53113E-7D4C-4A63-AC95-C5D78454CBDB}"/>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585CE94-56A6-42AD-9B18-29AF37C1D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385" y="1159331"/>
            <a:ext cx="7006023" cy="5389249"/>
          </a:xfrm>
          <a:prstGeom prst="rect">
            <a:avLst/>
          </a:prstGeom>
        </p:spPr>
      </p:pic>
    </p:spTree>
    <p:extLst>
      <p:ext uri="{BB962C8B-B14F-4D97-AF65-F5344CB8AC3E}">
        <p14:creationId xmlns:p14="http://schemas.microsoft.com/office/powerpoint/2010/main" val="60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a:xfrm>
            <a:off x="1159329" y="775607"/>
            <a:ext cx="9772650" cy="2734356"/>
          </a:xfrm>
        </p:spPr>
        <p:txBody>
          <a:bodyPr>
            <a:normAutofit/>
          </a:bodyPr>
          <a:lstStyle/>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 </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a:xfrm>
            <a:off x="1524000" y="3691845"/>
            <a:ext cx="9144000" cy="1655762"/>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Going beyond a scary template</a:t>
            </a:r>
            <a:endParaRPr lang="en-US" sz="3200" dirty="0"/>
          </a:p>
        </p:txBody>
      </p:sp>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164" y="3159579"/>
            <a:ext cx="3855192" cy="3855192"/>
          </a:xfrm>
          <a:prstGeom prst="rect">
            <a:avLst/>
          </a:prstGeom>
        </p:spPr>
      </p:pic>
    </p:spTree>
    <p:extLst>
      <p:ext uri="{BB962C8B-B14F-4D97-AF65-F5344CB8AC3E}">
        <p14:creationId xmlns:p14="http://schemas.microsoft.com/office/powerpoint/2010/main" val="356102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a:xfrm>
            <a:off x="1159329" y="775607"/>
            <a:ext cx="9772650" cy="2734356"/>
          </a:xfrm>
        </p:spPr>
        <p:txBody>
          <a:bodyPr>
            <a:normAutofit/>
          </a:bodyPr>
          <a:lstStyle/>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a:xfrm>
            <a:off x="1524000" y="3691845"/>
            <a:ext cx="9144000" cy="1655762"/>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Opening black-boxes, revealing secret-handshakes, and </a:t>
            </a:r>
          </a:p>
          <a:p>
            <a:r>
              <a:rPr lang="en-US" dirty="0">
                <a:effectLst/>
                <a:latin typeface="Calibri" panose="020F0502020204030204" pitchFamily="34" charset="0"/>
                <a:ea typeface="Calibri" panose="020F0502020204030204" pitchFamily="34" charset="0"/>
                <a:cs typeface="Times New Roman" panose="02020603050405020304" pitchFamily="18" charset="0"/>
              </a:rPr>
              <a:t>making sure you can do it all over again</a:t>
            </a:r>
            <a:endParaRPr lang="en-US" sz="3200" dirty="0"/>
          </a:p>
        </p:txBody>
      </p:sp>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164" y="3159579"/>
            <a:ext cx="3855192" cy="3855192"/>
          </a:xfrm>
          <a:prstGeom prst="rect">
            <a:avLst/>
          </a:prstGeom>
        </p:spPr>
      </p:pic>
    </p:spTree>
    <p:extLst>
      <p:ext uri="{BB962C8B-B14F-4D97-AF65-F5344CB8AC3E}">
        <p14:creationId xmlns:p14="http://schemas.microsoft.com/office/powerpoint/2010/main" val="3441659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2499879-A588-44D9-AD98-13C90BEEDD0D}"/>
              </a:ext>
            </a:extLst>
          </p:cNvPr>
          <p:cNvSpPr/>
          <p:nvPr/>
        </p:nvSpPr>
        <p:spPr>
          <a:xfrm>
            <a:off x="5523345" y="1685267"/>
            <a:ext cx="6496439" cy="4741586"/>
          </a:xfrm>
          <a:prstGeom prst="roundRect">
            <a:avLst/>
          </a:prstGeom>
          <a:solidFill>
            <a:srgbClr val="F4EA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0F2AC98-A498-4185-B8BD-F4A31F69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38" y="885166"/>
            <a:ext cx="1206365" cy="934766"/>
          </a:xfrm>
          <a:prstGeom prst="rect">
            <a:avLst/>
          </a:prstGeom>
        </p:spPr>
      </p:pic>
      <p:pic>
        <p:nvPicPr>
          <p:cNvPr id="19" name="Picture 18">
            <a:extLst>
              <a:ext uri="{FF2B5EF4-FFF2-40B4-BE49-F238E27FC236}">
                <a16:creationId xmlns:a16="http://schemas.microsoft.com/office/drawing/2014/main" id="{507FC7F9-4B1A-4A74-A9C4-05AD3880E3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25" y="1685266"/>
            <a:ext cx="2068572" cy="2068572"/>
          </a:xfrm>
          <a:prstGeom prst="rect">
            <a:avLst/>
          </a:prstGeom>
        </p:spPr>
      </p:pic>
      <p:sp>
        <p:nvSpPr>
          <p:cNvPr id="20" name="TextBox 19">
            <a:extLst>
              <a:ext uri="{FF2B5EF4-FFF2-40B4-BE49-F238E27FC236}">
                <a16:creationId xmlns:a16="http://schemas.microsoft.com/office/drawing/2014/main" id="{E3C15917-8D08-4402-BC1D-F5869B4AB5D2}"/>
              </a:ext>
            </a:extLst>
          </p:cNvPr>
          <p:cNvSpPr txBox="1"/>
          <p:nvPr/>
        </p:nvSpPr>
        <p:spPr>
          <a:xfrm>
            <a:off x="2030796" y="1987481"/>
            <a:ext cx="2273349" cy="1938992"/>
          </a:xfrm>
          <a:prstGeom prst="rect">
            <a:avLst/>
          </a:prstGeom>
          <a:noFill/>
        </p:spPr>
        <p:txBody>
          <a:bodyPr wrap="square" rtlCol="0">
            <a:spAutoFit/>
          </a:bodyPr>
          <a:lstStyle/>
          <a:p>
            <a:pPr algn="just"/>
            <a:r>
              <a:rPr lang="en-GB" sz="2400" b="1" u="sng" dirty="0">
                <a:solidFill>
                  <a:srgbClr val="EBEA7A"/>
                </a:solidFill>
              </a:rPr>
              <a:t>Metapackage:</a:t>
            </a:r>
          </a:p>
          <a:p>
            <a:pPr marL="342900" indent="-342900" algn="just">
              <a:buFont typeface="Arial" panose="020B0604020202020204" pitchFamily="34" charset="0"/>
              <a:buChar char="•"/>
            </a:pPr>
            <a:r>
              <a:rPr lang="en-GB" sz="2400" dirty="0" err="1"/>
              <a:t>SpaDES.core</a:t>
            </a:r>
            <a:endParaRPr lang="en-GB" sz="2400" dirty="0"/>
          </a:p>
          <a:p>
            <a:pPr marL="342900" indent="-342900" algn="just">
              <a:buFont typeface="Arial" panose="020B0604020202020204" pitchFamily="34" charset="0"/>
              <a:buChar char="•"/>
            </a:pPr>
            <a:r>
              <a:rPr lang="en-GB" sz="2400" dirty="0" err="1"/>
              <a:t>SpaDES.tools</a:t>
            </a:r>
            <a:endParaRPr lang="en-GB" sz="2400" dirty="0"/>
          </a:p>
          <a:p>
            <a:pPr marL="342900" indent="-342900" algn="just">
              <a:buFont typeface="Arial" panose="020B0604020202020204" pitchFamily="34" charset="0"/>
              <a:buChar char="•"/>
            </a:pPr>
            <a:r>
              <a:rPr lang="en-GB" sz="2400" dirty="0"/>
              <a:t>reproducible</a:t>
            </a:r>
          </a:p>
          <a:p>
            <a:pPr marL="342900" indent="-342900" algn="just">
              <a:buFont typeface="Arial" panose="020B0604020202020204" pitchFamily="34" charset="0"/>
              <a:buChar char="•"/>
            </a:pPr>
            <a:r>
              <a:rPr lang="en-GB" sz="2400" dirty="0" err="1"/>
              <a:t>quickPlot</a:t>
            </a:r>
            <a:endParaRPr lang="en-GB" sz="2400" dirty="0"/>
          </a:p>
        </p:txBody>
      </p:sp>
      <p:sp>
        <p:nvSpPr>
          <p:cNvPr id="3" name="TextBox 2">
            <a:extLst>
              <a:ext uri="{FF2B5EF4-FFF2-40B4-BE49-F238E27FC236}">
                <a16:creationId xmlns:a16="http://schemas.microsoft.com/office/drawing/2014/main" id="{F655598E-32A8-F799-7D69-E9153D9EE54C}"/>
              </a:ext>
            </a:extLst>
          </p:cNvPr>
          <p:cNvSpPr txBox="1"/>
          <p:nvPr/>
        </p:nvSpPr>
        <p:spPr>
          <a:xfrm>
            <a:off x="5727562" y="2542617"/>
            <a:ext cx="6163226" cy="3785652"/>
          </a:xfrm>
          <a:prstGeom prst="rect">
            <a:avLst/>
          </a:prstGeom>
          <a:noFill/>
        </p:spPr>
        <p:txBody>
          <a:bodyPr wrap="none" rtlCol="0">
            <a:spAutoFit/>
          </a:bodyPr>
          <a:lstStyle/>
          <a:p>
            <a:pPr marL="342900" indent="-342900">
              <a:buFont typeface="Wingdings" panose="05000000000000000000" pitchFamily="2" charset="2"/>
              <a:buChar char="ü"/>
            </a:pPr>
            <a:r>
              <a:rPr lang="en-US" sz="2400" dirty="0">
                <a:solidFill>
                  <a:srgbClr val="002060"/>
                </a:solidFill>
              </a:rPr>
              <a:t>Templated Module’s Manual: </a:t>
            </a:r>
            <a:r>
              <a:rPr lang="en-US" sz="2400" dirty="0">
                <a:solidFill>
                  <a:srgbClr val="000232"/>
                </a:solidFill>
                <a:latin typeface="Courier New" panose="02070309020205020404" pitchFamily="49" charset="0"/>
                <a:cs typeface="Courier New" panose="02070309020205020404" pitchFamily="49" charset="0"/>
              </a:rPr>
              <a:t>module.Rmd</a:t>
            </a:r>
          </a:p>
          <a:p>
            <a:pPr marL="342900" indent="-342900">
              <a:buFont typeface="Wingdings" panose="05000000000000000000" pitchFamily="2" charset="2"/>
              <a:buChar char="ü"/>
            </a:pPr>
            <a:r>
              <a:rPr lang="en-US" sz="2400" dirty="0">
                <a:solidFill>
                  <a:srgbClr val="002060"/>
                </a:solidFill>
              </a:rPr>
              <a:t>Functions’ folder: </a:t>
            </a:r>
            <a:r>
              <a:rPr lang="en-US" sz="2400" dirty="0">
                <a:solidFill>
                  <a:srgbClr val="000232"/>
                </a:solidFill>
                <a:latin typeface="Courier New" panose="02070309020205020404" pitchFamily="49" charset="0"/>
                <a:cs typeface="Courier New" panose="02070309020205020404" pitchFamily="49" charset="0"/>
              </a:rPr>
              <a:t>R/</a:t>
            </a:r>
          </a:p>
          <a:p>
            <a:pPr marL="342900" indent="-342900">
              <a:buFont typeface="Wingdings" panose="05000000000000000000" pitchFamily="2" charset="2"/>
              <a:buChar char="ü"/>
            </a:pPr>
            <a:r>
              <a:rPr lang="en-US" sz="2400" dirty="0">
                <a:solidFill>
                  <a:srgbClr val="002060"/>
                </a:solidFill>
              </a:rPr>
              <a:t>Tests folder: </a:t>
            </a:r>
            <a:r>
              <a:rPr lang="en-US" sz="2400" dirty="0">
                <a:solidFill>
                  <a:srgbClr val="000232"/>
                </a:solidFill>
                <a:latin typeface="Courier New" panose="02070309020205020404" pitchFamily="49" charset="0"/>
                <a:cs typeface="Courier New" panose="02070309020205020404" pitchFamily="49" charset="0"/>
              </a:rPr>
              <a:t>tests/</a:t>
            </a:r>
          </a:p>
          <a:p>
            <a:pPr marL="342900" indent="-342900">
              <a:buFont typeface="Wingdings" panose="05000000000000000000" pitchFamily="2" charset="2"/>
              <a:buChar char="ü"/>
            </a:pPr>
            <a:r>
              <a:rPr lang="en-US" sz="2400" dirty="0">
                <a:solidFill>
                  <a:srgbClr val="002060"/>
                </a:solidFill>
              </a:rPr>
              <a:t>Data folder: </a:t>
            </a:r>
            <a:r>
              <a:rPr lang="en-US" sz="2400" dirty="0">
                <a:solidFill>
                  <a:srgbClr val="000232"/>
                </a:solidFill>
                <a:latin typeface="Courier New" panose="02070309020205020404" pitchFamily="49" charset="0"/>
                <a:cs typeface="Courier New" panose="02070309020205020404" pitchFamily="49" charset="0"/>
              </a:rPr>
              <a:t>data/</a:t>
            </a:r>
            <a:endParaRPr lang="en-US" sz="2400" dirty="0">
              <a:solidFill>
                <a:srgbClr val="002060"/>
              </a:solidFill>
            </a:endParaRPr>
          </a:p>
          <a:p>
            <a:pPr marL="342900" indent="-342900">
              <a:buFont typeface="Wingdings" panose="05000000000000000000" pitchFamily="2" charset="2"/>
              <a:buChar char="ü"/>
            </a:pPr>
            <a:r>
              <a:rPr lang="en-US" sz="2400" dirty="0">
                <a:solidFill>
                  <a:srgbClr val="002060"/>
                </a:solidFill>
              </a:rPr>
              <a:t>README: </a:t>
            </a:r>
            <a:r>
              <a:rPr lang="en-US" sz="2400" dirty="0">
                <a:solidFill>
                  <a:srgbClr val="000232"/>
                </a:solidFill>
                <a:latin typeface="Courier New" panose="02070309020205020404" pitchFamily="49" charset="0"/>
                <a:cs typeface="Courier New" panose="02070309020205020404" pitchFamily="49" charset="0"/>
              </a:rPr>
              <a:t>README.md</a:t>
            </a:r>
          </a:p>
          <a:p>
            <a:pPr marL="342900" indent="-342900">
              <a:buFont typeface="Wingdings" panose="05000000000000000000" pitchFamily="2" charset="2"/>
              <a:buChar char="ü"/>
            </a:pPr>
            <a:r>
              <a:rPr lang="en-US" sz="2400" dirty="0">
                <a:solidFill>
                  <a:srgbClr val="002060"/>
                </a:solidFill>
              </a:rPr>
              <a:t>NEWS: </a:t>
            </a:r>
            <a:r>
              <a:rPr lang="en-US" sz="2400" dirty="0">
                <a:solidFill>
                  <a:srgbClr val="000232"/>
                </a:solidFill>
                <a:latin typeface="Courier New" panose="02070309020205020404" pitchFamily="49" charset="0"/>
                <a:cs typeface="Courier New" panose="02070309020205020404" pitchFamily="49" charset="0"/>
              </a:rPr>
              <a:t>NEWS.md</a:t>
            </a:r>
          </a:p>
          <a:p>
            <a:pPr marL="342900" indent="-342900">
              <a:buFont typeface="Wingdings" panose="05000000000000000000" pitchFamily="2" charset="2"/>
              <a:buChar char="ü"/>
            </a:pPr>
            <a:r>
              <a:rPr lang="en-US" sz="2400" dirty="0">
                <a:solidFill>
                  <a:srgbClr val="002060"/>
                </a:solidFill>
              </a:rPr>
              <a:t>Citation: </a:t>
            </a:r>
            <a:r>
              <a:rPr lang="en-US" sz="2400" dirty="0">
                <a:solidFill>
                  <a:srgbClr val="000232"/>
                </a:solidFill>
                <a:latin typeface="Courier New" panose="02070309020205020404" pitchFamily="49" charset="0"/>
                <a:cs typeface="Courier New" panose="02070309020205020404" pitchFamily="49" charset="0"/>
              </a:rPr>
              <a:t>citation.bib</a:t>
            </a:r>
          </a:p>
          <a:p>
            <a:pPr marL="342900" indent="-342900">
              <a:buFont typeface="Wingdings" panose="05000000000000000000" pitchFamily="2" charset="2"/>
              <a:buChar char="ü"/>
            </a:pPr>
            <a:r>
              <a:rPr lang="en-US" sz="2400" dirty="0">
                <a:solidFill>
                  <a:srgbClr val="002060"/>
                </a:solidFill>
              </a:rPr>
              <a:t>LICENSE: </a:t>
            </a:r>
            <a:r>
              <a:rPr lang="en-US" sz="2400" dirty="0">
                <a:solidFill>
                  <a:srgbClr val="000232"/>
                </a:solidFill>
                <a:latin typeface="Courier New" panose="02070309020205020404" pitchFamily="49" charset="0"/>
                <a:cs typeface="Courier New" panose="02070309020205020404" pitchFamily="49" charset="0"/>
              </a:rPr>
              <a:t>LICENSE.md</a:t>
            </a:r>
          </a:p>
          <a:p>
            <a:pPr marL="342900" indent="-342900">
              <a:buFont typeface="Wingdings" panose="05000000000000000000" pitchFamily="2" charset="2"/>
              <a:buChar char="ü"/>
            </a:pPr>
            <a:r>
              <a:rPr lang="en-US" sz="2400" dirty="0">
                <a:solidFill>
                  <a:srgbClr val="002060"/>
                </a:solidFill>
              </a:rPr>
              <a:t>Templated script constituted of </a:t>
            </a:r>
            <a:r>
              <a:rPr lang="en-US" sz="2400" b="1" u="sng" dirty="0">
                <a:solidFill>
                  <a:srgbClr val="000232"/>
                </a:solidFill>
              </a:rPr>
              <a:t>3 Main Parts</a:t>
            </a:r>
            <a:r>
              <a:rPr lang="en-US" sz="2400" dirty="0">
                <a:solidFill>
                  <a:srgbClr val="000232"/>
                </a:solidFill>
              </a:rPr>
              <a:t> </a:t>
            </a:r>
          </a:p>
          <a:p>
            <a:r>
              <a:rPr lang="en-US" sz="2400" dirty="0">
                <a:solidFill>
                  <a:srgbClr val="002060"/>
                </a:solidFill>
              </a:rPr>
              <a:t>(plus potential functions): </a:t>
            </a:r>
            <a:r>
              <a:rPr lang="en-US" sz="2400" dirty="0" err="1">
                <a:solidFill>
                  <a:srgbClr val="000232"/>
                </a:solidFill>
                <a:latin typeface="Courier New" panose="02070309020205020404" pitchFamily="49" charset="0"/>
                <a:cs typeface="Courier New" panose="02070309020205020404" pitchFamily="49" charset="0"/>
              </a:rPr>
              <a:t>module.R</a:t>
            </a:r>
            <a:endParaRPr lang="en-US" sz="2400" dirty="0">
              <a:solidFill>
                <a:srgbClr val="000232"/>
              </a:solidFill>
            </a:endParaRPr>
          </a:p>
        </p:txBody>
      </p:sp>
      <p:sp>
        <p:nvSpPr>
          <p:cNvPr id="4" name="TextBox 3">
            <a:extLst>
              <a:ext uri="{FF2B5EF4-FFF2-40B4-BE49-F238E27FC236}">
                <a16:creationId xmlns:a16="http://schemas.microsoft.com/office/drawing/2014/main" id="{01D38616-4F3E-7667-AE67-3E5A22D41E61}"/>
              </a:ext>
            </a:extLst>
          </p:cNvPr>
          <p:cNvSpPr txBox="1"/>
          <p:nvPr/>
        </p:nvSpPr>
        <p:spPr>
          <a:xfrm>
            <a:off x="172216" y="4464429"/>
            <a:ext cx="5181091" cy="523220"/>
          </a:xfrm>
          <a:prstGeom prst="rect">
            <a:avLst/>
          </a:prstGeom>
          <a:noFill/>
        </p:spPr>
        <p:txBody>
          <a:bodyPr wrap="square" rtlCol="0">
            <a:spAutoFit/>
          </a:bodyPr>
          <a:lstStyle/>
          <a:p>
            <a:pPr algn="just"/>
            <a:r>
              <a:rPr lang="en-US" sz="2800" b="1" u="sng" dirty="0">
                <a:solidFill>
                  <a:srgbClr val="EBEA7A"/>
                </a:solidFill>
              </a:rPr>
              <a:t>Objective</a:t>
            </a:r>
            <a:r>
              <a:rPr lang="en-US" sz="2800" b="1" dirty="0">
                <a:solidFill>
                  <a:srgbClr val="EBEA7A"/>
                </a:solidFill>
              </a:rPr>
              <a:t>:</a:t>
            </a:r>
            <a:r>
              <a:rPr lang="en-US" sz="2800" dirty="0"/>
              <a:t> support the creation of</a:t>
            </a:r>
          </a:p>
        </p:txBody>
      </p:sp>
      <p:sp>
        <p:nvSpPr>
          <p:cNvPr id="7" name="TextBox 6">
            <a:extLst>
              <a:ext uri="{FF2B5EF4-FFF2-40B4-BE49-F238E27FC236}">
                <a16:creationId xmlns:a16="http://schemas.microsoft.com/office/drawing/2014/main" id="{85177A45-FB4F-D8AE-F2DE-231145F1490F}"/>
              </a:ext>
            </a:extLst>
          </p:cNvPr>
          <p:cNvSpPr txBox="1"/>
          <p:nvPr/>
        </p:nvSpPr>
        <p:spPr>
          <a:xfrm>
            <a:off x="998037" y="5778645"/>
            <a:ext cx="5097963" cy="523220"/>
          </a:xfrm>
          <a:prstGeom prst="rect">
            <a:avLst/>
          </a:prstGeom>
          <a:noFill/>
        </p:spPr>
        <p:txBody>
          <a:bodyPr wrap="square" rtlCol="0">
            <a:spAutoFit/>
          </a:bodyPr>
          <a:lstStyle/>
          <a:p>
            <a:pPr algn="just"/>
            <a:r>
              <a:rPr lang="en-US" sz="2800" dirty="0"/>
              <a:t>interactions</a:t>
            </a:r>
          </a:p>
        </p:txBody>
      </p:sp>
      <p:sp>
        <p:nvSpPr>
          <p:cNvPr id="9" name="TextBox 8">
            <a:extLst>
              <a:ext uri="{FF2B5EF4-FFF2-40B4-BE49-F238E27FC236}">
                <a16:creationId xmlns:a16="http://schemas.microsoft.com/office/drawing/2014/main" id="{64FF5088-E402-EC3F-F865-6D3F181E9C18}"/>
              </a:ext>
            </a:extLst>
          </p:cNvPr>
          <p:cNvSpPr txBox="1"/>
          <p:nvPr/>
        </p:nvSpPr>
        <p:spPr>
          <a:xfrm>
            <a:off x="998037" y="5334114"/>
            <a:ext cx="5097963" cy="523220"/>
          </a:xfrm>
          <a:prstGeom prst="rect">
            <a:avLst/>
          </a:prstGeom>
          <a:noFill/>
        </p:spPr>
        <p:txBody>
          <a:bodyPr wrap="square" rtlCol="0">
            <a:spAutoFit/>
          </a:bodyPr>
          <a:lstStyle/>
          <a:p>
            <a:pPr algn="just"/>
            <a:r>
              <a:rPr lang="en-US" sz="2800" dirty="0"/>
              <a:t>and orchestrate their </a:t>
            </a:r>
          </a:p>
        </p:txBody>
      </p:sp>
      <p:sp>
        <p:nvSpPr>
          <p:cNvPr id="10" name="TextBox 9">
            <a:extLst>
              <a:ext uri="{FF2B5EF4-FFF2-40B4-BE49-F238E27FC236}">
                <a16:creationId xmlns:a16="http://schemas.microsoft.com/office/drawing/2014/main" id="{694F02FE-4833-175D-0B68-F09BB1EE4F3B}"/>
              </a:ext>
            </a:extLst>
          </p:cNvPr>
          <p:cNvSpPr txBox="1"/>
          <p:nvPr/>
        </p:nvSpPr>
        <p:spPr>
          <a:xfrm>
            <a:off x="7288508" y="1720381"/>
            <a:ext cx="5097963" cy="523220"/>
          </a:xfrm>
          <a:prstGeom prst="rect">
            <a:avLst/>
          </a:prstGeom>
          <a:noFill/>
        </p:spPr>
        <p:txBody>
          <a:bodyPr wrap="square" rtlCol="0">
            <a:spAutoFit/>
          </a:bodyPr>
          <a:lstStyle/>
          <a:p>
            <a:pPr algn="just"/>
            <a:r>
              <a:rPr lang="en-US" sz="2800" b="1" u="sng" dirty="0">
                <a:solidFill>
                  <a:srgbClr val="000232"/>
                </a:solidFill>
              </a:rPr>
              <a:t>SpaDES compatible modules</a:t>
            </a:r>
            <a:r>
              <a:rPr lang="en-US" sz="2800" b="1" dirty="0">
                <a:solidFill>
                  <a:srgbClr val="000232"/>
                </a:solidFill>
              </a:rPr>
              <a:t>: </a:t>
            </a:r>
          </a:p>
        </p:txBody>
      </p:sp>
      <p:sp>
        <p:nvSpPr>
          <p:cNvPr id="6" name="TextBox 5">
            <a:extLst>
              <a:ext uri="{FF2B5EF4-FFF2-40B4-BE49-F238E27FC236}">
                <a16:creationId xmlns:a16="http://schemas.microsoft.com/office/drawing/2014/main" id="{71A1C9FF-D276-4E14-EB7A-3C9D66C4B1E9}"/>
              </a:ext>
            </a:extLst>
          </p:cNvPr>
          <p:cNvSpPr txBox="1"/>
          <p:nvPr/>
        </p:nvSpPr>
        <p:spPr>
          <a:xfrm>
            <a:off x="998036" y="4911124"/>
            <a:ext cx="5097963" cy="523220"/>
          </a:xfrm>
          <a:prstGeom prst="rect">
            <a:avLst/>
          </a:prstGeom>
          <a:noFill/>
        </p:spPr>
        <p:txBody>
          <a:bodyPr wrap="square" rtlCol="0">
            <a:spAutoFit/>
          </a:bodyPr>
          <a:lstStyle/>
          <a:p>
            <a:pPr algn="just"/>
            <a:r>
              <a:rPr lang="en-US" sz="2800" dirty="0"/>
              <a:t>SpaDES compatible modules</a:t>
            </a:r>
          </a:p>
        </p:txBody>
      </p:sp>
      <p:pic>
        <p:nvPicPr>
          <p:cNvPr id="13" name="Picture 12">
            <a:extLst>
              <a:ext uri="{FF2B5EF4-FFF2-40B4-BE49-F238E27FC236}">
                <a16:creationId xmlns:a16="http://schemas.microsoft.com/office/drawing/2014/main" id="{6F5D6C37-F3B6-ADA5-40EB-E74848F90E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658" y="898498"/>
            <a:ext cx="1727002" cy="1727002"/>
          </a:xfrm>
          <a:prstGeom prst="rect">
            <a:avLst/>
          </a:prstGeom>
        </p:spPr>
      </p:pic>
      <p:sp>
        <p:nvSpPr>
          <p:cNvPr id="14" name="TextBox 13">
            <a:extLst>
              <a:ext uri="{FF2B5EF4-FFF2-40B4-BE49-F238E27FC236}">
                <a16:creationId xmlns:a16="http://schemas.microsoft.com/office/drawing/2014/main" id="{8D267BE0-E1B7-FE94-6487-638C54BDE962}"/>
              </a:ext>
            </a:extLst>
          </p:cNvPr>
          <p:cNvSpPr txBox="1"/>
          <p:nvPr/>
        </p:nvSpPr>
        <p:spPr>
          <a:xfrm>
            <a:off x="5685367" y="2165828"/>
            <a:ext cx="662361" cy="276999"/>
          </a:xfrm>
          <a:prstGeom prst="rect">
            <a:avLst/>
          </a:prstGeom>
          <a:noFill/>
          <a:scene3d>
            <a:camera prst="isometricOffAxis2Left"/>
            <a:lightRig rig="threePt" dir="t"/>
          </a:scene3d>
        </p:spPr>
        <p:txBody>
          <a:bodyPr wrap="none" rtlCol="0">
            <a:spAutoFit/>
          </a:bodyPr>
          <a:lstStyle/>
          <a:p>
            <a:r>
              <a:rPr lang="en-US" sz="1200" dirty="0">
                <a:solidFill>
                  <a:schemeClr val="bg1"/>
                </a:solidFill>
              </a:rPr>
              <a:t>module</a:t>
            </a:r>
          </a:p>
        </p:txBody>
      </p:sp>
    </p:spTree>
    <p:extLst>
      <p:ext uri="{BB962C8B-B14F-4D97-AF65-F5344CB8AC3E}">
        <p14:creationId xmlns:p14="http://schemas.microsoft.com/office/powerpoint/2010/main" val="9534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xEl>
                                              <p:pRg st="4" end="4"/>
                                            </p:txEl>
                                          </p:spTgt>
                                        </p:tgtEl>
                                        <p:attrNameLst>
                                          <p:attrName>style.visibility</p:attrName>
                                        </p:attrNameLst>
                                      </p:cBhvr>
                                      <p:to>
                                        <p:strVal val="visible"/>
                                      </p:to>
                                    </p:set>
                                    <p:animEffect transition="in" filter="fade">
                                      <p:cBhvr>
                                        <p:cTn id="34" dur="500"/>
                                        <p:tgtEl>
                                          <p:spTgt spid="20">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par>
                          <p:cTn id="55" fill="hold">
                            <p:stCondLst>
                              <p:cond delay="500"/>
                            </p:stCondLst>
                            <p:childTnLst>
                              <p:par>
                                <p:cTn id="56" presetID="3" presetClass="emph" presetSubtype="2" fill="hold" grpId="1" nodeType="afterEffect">
                                  <p:stCondLst>
                                    <p:cond delay="0"/>
                                  </p:stCondLst>
                                  <p:childTnLst>
                                    <p:animClr clrSpc="rgb" dir="cw">
                                      <p:cBhvr override="childStyle">
                                        <p:cTn id="57" dur="500" fill="hold"/>
                                        <p:tgtEl>
                                          <p:spTgt spid="6"/>
                                        </p:tgtEl>
                                        <p:attrNameLst>
                                          <p:attrName>style.color</p:attrName>
                                        </p:attrNameLst>
                                      </p:cBhvr>
                                      <p:to>
                                        <a:srgbClr val="FFFF00"/>
                                      </p:to>
                                    </p:animClr>
                                  </p:childTnLst>
                                </p:cTn>
                              </p:par>
                            </p:childTnLst>
                          </p:cTn>
                        </p:par>
                        <p:par>
                          <p:cTn id="58" fill="hold">
                            <p:stCondLst>
                              <p:cond delay="1000"/>
                            </p:stCondLst>
                            <p:childTnLst>
                              <p:par>
                                <p:cTn id="59" presetID="3" presetClass="emph" presetSubtype="2" fill="hold" grpId="1" nodeType="afterEffect">
                                  <p:stCondLst>
                                    <p:cond delay="0"/>
                                  </p:stCondLst>
                                  <p:childTnLst>
                                    <p:animClr clrSpc="rgb" dir="cw">
                                      <p:cBhvr override="childStyle">
                                        <p:cTn id="60" dur="500" fill="hold"/>
                                        <p:tgtEl>
                                          <p:spTgt spid="7"/>
                                        </p:tgtEl>
                                        <p:attrNameLst>
                                          <p:attrName>style.color</p:attrName>
                                        </p:attrNameLst>
                                      </p:cBhvr>
                                      <p:to>
                                        <a:srgbClr val="FFFF00"/>
                                      </p:to>
                                    </p:animClr>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0" end="0"/>
                                            </p:txEl>
                                          </p:spTgt>
                                        </p:tgtEl>
                                        <p:attrNameLst>
                                          <p:attrName>style.visibility</p:attrName>
                                        </p:attrNameLst>
                                      </p:cBhvr>
                                      <p:to>
                                        <p:strVal val="visible"/>
                                      </p:to>
                                    </p:set>
                                    <p:animEffect transition="in" filter="fade">
                                      <p:cBhvr>
                                        <p:cTn id="83" dur="500"/>
                                        <p:tgtEl>
                                          <p:spTgt spid="3">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1" end="1"/>
                                            </p:txEl>
                                          </p:spTgt>
                                        </p:tgtEl>
                                        <p:attrNameLst>
                                          <p:attrName>style.visibility</p:attrName>
                                        </p:attrNameLst>
                                      </p:cBhvr>
                                      <p:to>
                                        <p:strVal val="visible"/>
                                      </p:to>
                                    </p:set>
                                    <p:animEffect transition="in" filter="fade">
                                      <p:cBhvr>
                                        <p:cTn id="88" dur="500"/>
                                        <p:tgtEl>
                                          <p:spTgt spid="3">
                                            <p:txEl>
                                              <p:pRg st="1" end="1"/>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
                                            <p:txEl>
                                              <p:pRg st="2" end="2"/>
                                            </p:txEl>
                                          </p:spTgt>
                                        </p:tgtEl>
                                        <p:attrNameLst>
                                          <p:attrName>style.visibility</p:attrName>
                                        </p:attrNameLst>
                                      </p:cBhvr>
                                      <p:to>
                                        <p:strVal val="visible"/>
                                      </p:to>
                                    </p:set>
                                    <p:animEffect transition="in" filter="fade">
                                      <p:cBhvr>
                                        <p:cTn id="93" dur="500"/>
                                        <p:tgtEl>
                                          <p:spTgt spid="3">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3" end="3"/>
                                            </p:txEl>
                                          </p:spTgt>
                                        </p:tgtEl>
                                        <p:attrNameLst>
                                          <p:attrName>style.visibility</p:attrName>
                                        </p:attrNameLst>
                                      </p:cBhvr>
                                      <p:to>
                                        <p:strVal val="visible"/>
                                      </p:to>
                                    </p:set>
                                    <p:animEffect transition="in" filter="fade">
                                      <p:cBhvr>
                                        <p:cTn id="98" dur="500"/>
                                        <p:tgtEl>
                                          <p:spTgt spid="3">
                                            <p:txEl>
                                              <p:pRg st="3" end="3"/>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4" end="4"/>
                                            </p:txEl>
                                          </p:spTgt>
                                        </p:tgtEl>
                                        <p:attrNameLst>
                                          <p:attrName>style.visibility</p:attrName>
                                        </p:attrNameLst>
                                      </p:cBhvr>
                                      <p:to>
                                        <p:strVal val="visible"/>
                                      </p:to>
                                    </p:set>
                                    <p:animEffect transition="in" filter="fade">
                                      <p:cBhvr>
                                        <p:cTn id="103" dur="500"/>
                                        <p:tgtEl>
                                          <p:spTgt spid="3">
                                            <p:txEl>
                                              <p:pRg st="4" end="4"/>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
                                            <p:txEl>
                                              <p:pRg st="5" end="5"/>
                                            </p:txEl>
                                          </p:spTgt>
                                        </p:tgtEl>
                                        <p:attrNameLst>
                                          <p:attrName>style.visibility</p:attrName>
                                        </p:attrNameLst>
                                      </p:cBhvr>
                                      <p:to>
                                        <p:strVal val="visible"/>
                                      </p:to>
                                    </p:set>
                                    <p:animEffect transition="in" filter="fade">
                                      <p:cBhvr>
                                        <p:cTn id="108" dur="500"/>
                                        <p:tgtEl>
                                          <p:spTgt spid="3">
                                            <p:txEl>
                                              <p:pRg st="5" end="5"/>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
                                            <p:txEl>
                                              <p:pRg st="6" end="6"/>
                                            </p:txEl>
                                          </p:spTgt>
                                        </p:tgtEl>
                                        <p:attrNameLst>
                                          <p:attrName>style.visibility</p:attrName>
                                        </p:attrNameLst>
                                      </p:cBhvr>
                                      <p:to>
                                        <p:strVal val="visible"/>
                                      </p:to>
                                    </p:set>
                                    <p:animEffect transition="in" filter="fade">
                                      <p:cBhvr>
                                        <p:cTn id="113" dur="500"/>
                                        <p:tgtEl>
                                          <p:spTgt spid="3">
                                            <p:txEl>
                                              <p:pRg st="6" end="6"/>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
                                            <p:txEl>
                                              <p:pRg st="7" end="7"/>
                                            </p:txEl>
                                          </p:spTgt>
                                        </p:tgtEl>
                                        <p:attrNameLst>
                                          <p:attrName>style.visibility</p:attrName>
                                        </p:attrNameLst>
                                      </p:cBhvr>
                                      <p:to>
                                        <p:strVal val="visible"/>
                                      </p:to>
                                    </p:set>
                                    <p:animEffect transition="in" filter="fade">
                                      <p:cBhvr>
                                        <p:cTn id="118" dur="500"/>
                                        <p:tgtEl>
                                          <p:spTgt spid="3">
                                            <p:txEl>
                                              <p:pRg st="7" end="7"/>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3">
                                            <p:txEl>
                                              <p:pRg st="8" end="8"/>
                                            </p:txEl>
                                          </p:spTgt>
                                        </p:tgtEl>
                                        <p:attrNameLst>
                                          <p:attrName>style.visibility</p:attrName>
                                        </p:attrNameLst>
                                      </p:cBhvr>
                                      <p:to>
                                        <p:strVal val="visible"/>
                                      </p:to>
                                    </p:set>
                                    <p:animEffect transition="in" filter="fade">
                                      <p:cBhvr>
                                        <p:cTn id="123" dur="500"/>
                                        <p:tgtEl>
                                          <p:spTgt spid="3">
                                            <p:txEl>
                                              <p:pRg st="8" end="8"/>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3">
                                            <p:txEl>
                                              <p:pRg st="9" end="9"/>
                                            </p:txEl>
                                          </p:spTgt>
                                        </p:tgtEl>
                                        <p:attrNameLst>
                                          <p:attrName>style.visibility</p:attrName>
                                        </p:attrNameLst>
                                      </p:cBhvr>
                                      <p:to>
                                        <p:strVal val="visible"/>
                                      </p:to>
                                    </p:set>
                                    <p:animEffect transition="in" filter="fade">
                                      <p:cBhvr>
                                        <p:cTn id="1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7" grpId="0"/>
      <p:bldP spid="7" grpId="1"/>
      <p:bldP spid="9" grpId="0"/>
      <p:bldP spid="10" grpId="0"/>
      <p:bldP spid="6" grpId="0"/>
      <p:bldP spid="6" grpId="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760-9AC6-3281-F67F-DA2D3C4500EE}"/>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a:t>
            </a:r>
            <a:endParaRPr lang="en-GB" b="1" dirty="0"/>
          </a:p>
        </p:txBody>
      </p:sp>
      <p:cxnSp>
        <p:nvCxnSpPr>
          <p:cNvPr id="3" name="Straight Connector 2">
            <a:extLst>
              <a:ext uri="{FF2B5EF4-FFF2-40B4-BE49-F238E27FC236}">
                <a16:creationId xmlns:a16="http://schemas.microsoft.com/office/drawing/2014/main" id="{40ACED8E-30F1-11F7-FACA-53BAB537F488}"/>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92B5BF5-9B4D-ED3B-91AF-AC77591376EA}"/>
              </a:ext>
            </a:extLst>
          </p:cNvPr>
          <p:cNvPicPr>
            <a:picLocks noChangeAspect="1"/>
          </p:cNvPicPr>
          <p:nvPr/>
        </p:nvPicPr>
        <p:blipFill>
          <a:blip r:embed="rId2"/>
          <a:stretch>
            <a:fillRect/>
          </a:stretch>
        </p:blipFill>
        <p:spPr>
          <a:xfrm>
            <a:off x="1961214" y="1835006"/>
            <a:ext cx="9017538" cy="4693880"/>
          </a:xfrm>
          <a:prstGeom prst="rect">
            <a:avLst/>
          </a:prstGeom>
        </p:spPr>
      </p:pic>
      <p:sp>
        <p:nvSpPr>
          <p:cNvPr id="8" name="TextBox 7">
            <a:extLst>
              <a:ext uri="{FF2B5EF4-FFF2-40B4-BE49-F238E27FC236}">
                <a16:creationId xmlns:a16="http://schemas.microsoft.com/office/drawing/2014/main" id="{943FC621-3A8D-570C-EE27-C293BC088742}"/>
              </a:ext>
            </a:extLst>
          </p:cNvPr>
          <p:cNvSpPr txBox="1"/>
          <p:nvPr/>
        </p:nvSpPr>
        <p:spPr>
          <a:xfrm>
            <a:off x="224777" y="842523"/>
            <a:ext cx="5274803" cy="830997"/>
          </a:xfrm>
          <a:prstGeom prst="rect">
            <a:avLst/>
          </a:prstGeom>
          <a:noFill/>
        </p:spPr>
        <p:txBody>
          <a:bodyPr wrap="square" rtlCol="0">
            <a:spAutoFit/>
          </a:bodyPr>
          <a:lstStyle/>
          <a:p>
            <a:pPr algn="just"/>
            <a:r>
              <a:rPr lang="en-US" sz="2400" b="1" u="sng" dirty="0">
                <a:solidFill>
                  <a:srgbClr val="EBEA7A"/>
                </a:solidFill>
              </a:rPr>
              <a:t>SpaDES module</a:t>
            </a:r>
            <a:r>
              <a:rPr lang="en-US" sz="2400" b="1" dirty="0">
                <a:solidFill>
                  <a:srgbClr val="EBEA7A"/>
                </a:solidFill>
              </a:rPr>
              <a:t>: </a:t>
            </a:r>
          </a:p>
          <a:p>
            <a:pPr algn="just"/>
            <a:r>
              <a:rPr lang="en-US" sz="2400" dirty="0" err="1">
                <a:solidFill>
                  <a:srgbClr val="EBEA7A"/>
                </a:solidFill>
                <a:latin typeface="Courier New" panose="02070309020205020404" pitchFamily="49" charset="0"/>
                <a:cs typeface="Courier New" panose="02070309020205020404" pitchFamily="49" charset="0"/>
              </a:rPr>
              <a:t>speciesAbundance</a:t>
            </a:r>
            <a:endParaRPr lang="en-US" sz="2400" dirty="0">
              <a:solidFill>
                <a:srgbClr val="EBEA7A"/>
              </a:solidFill>
              <a:latin typeface="Courier New" panose="02070309020205020404" pitchFamily="49" charset="0"/>
              <a:cs typeface="Courier New" panose="02070309020205020404" pitchFamily="49" charset="0"/>
            </a:endParaRPr>
          </a:p>
        </p:txBody>
      </p:sp>
      <p:sp>
        <p:nvSpPr>
          <p:cNvPr id="4" name="Oval 3">
            <a:extLst>
              <a:ext uri="{FF2B5EF4-FFF2-40B4-BE49-F238E27FC236}">
                <a16:creationId xmlns:a16="http://schemas.microsoft.com/office/drawing/2014/main" id="{B8B19F58-D043-5731-08D4-31D4C64BCDA2}"/>
              </a:ext>
            </a:extLst>
          </p:cNvPr>
          <p:cNvSpPr/>
          <p:nvPr/>
        </p:nvSpPr>
        <p:spPr>
          <a:xfrm>
            <a:off x="3556000" y="2447637"/>
            <a:ext cx="1440873" cy="347824"/>
          </a:xfrm>
          <a:prstGeom prst="ellipse">
            <a:avLst/>
          </a:prstGeom>
          <a:noFill/>
          <a:ln w="57150">
            <a:solidFill>
              <a:srgbClr val="C4161C"/>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370601E-C5E2-60F6-F092-5CF845FFFE2B}"/>
              </a:ext>
            </a:extLst>
          </p:cNvPr>
          <p:cNvSpPr txBox="1"/>
          <p:nvPr/>
        </p:nvSpPr>
        <p:spPr>
          <a:xfrm>
            <a:off x="4996873" y="3269099"/>
            <a:ext cx="2500941" cy="523220"/>
          </a:xfrm>
          <a:prstGeom prst="rect">
            <a:avLst/>
          </a:prstGeom>
          <a:noFill/>
        </p:spPr>
        <p:txBody>
          <a:bodyPr wrap="none" rtlCol="0">
            <a:spAutoFit/>
          </a:bodyPr>
          <a:lstStyle/>
          <a:p>
            <a:r>
              <a:rPr lang="en-US" sz="1400" dirty="0"/>
              <a:t>Templated script constituted of </a:t>
            </a:r>
          </a:p>
          <a:p>
            <a:r>
              <a:rPr lang="en-US" sz="1400" b="1" u="sng" dirty="0"/>
              <a:t>3 Main Parts</a:t>
            </a:r>
            <a:endParaRPr lang="en-US" sz="1400" dirty="0"/>
          </a:p>
        </p:txBody>
      </p:sp>
      <p:cxnSp>
        <p:nvCxnSpPr>
          <p:cNvPr id="9" name="Straight Arrow Connector 8">
            <a:extLst>
              <a:ext uri="{FF2B5EF4-FFF2-40B4-BE49-F238E27FC236}">
                <a16:creationId xmlns:a16="http://schemas.microsoft.com/office/drawing/2014/main" id="{D98E24B2-04C3-8F61-AD9E-C3252DA6B92F}"/>
              </a:ext>
            </a:extLst>
          </p:cNvPr>
          <p:cNvCxnSpPr>
            <a:cxnSpLocks/>
          </p:cNvCxnSpPr>
          <p:nvPr/>
        </p:nvCxnSpPr>
        <p:spPr>
          <a:xfrm flipH="1">
            <a:off x="4276436" y="3475180"/>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A8BCE06-A810-60E4-9A26-521C319744AA}"/>
              </a:ext>
            </a:extLst>
          </p:cNvPr>
          <p:cNvSpPr txBox="1"/>
          <p:nvPr/>
        </p:nvSpPr>
        <p:spPr>
          <a:xfrm>
            <a:off x="4391892" y="3637527"/>
            <a:ext cx="1025602" cy="307777"/>
          </a:xfrm>
          <a:prstGeom prst="rect">
            <a:avLst/>
          </a:prstGeom>
          <a:noFill/>
        </p:spPr>
        <p:txBody>
          <a:bodyPr wrap="none" rtlCol="0">
            <a:spAutoFit/>
          </a:bodyPr>
          <a:lstStyle/>
          <a:p>
            <a:r>
              <a:rPr lang="en-US" sz="1400" dirty="0"/>
              <a:t>Citation file</a:t>
            </a:r>
          </a:p>
        </p:txBody>
      </p:sp>
      <p:cxnSp>
        <p:nvCxnSpPr>
          <p:cNvPr id="12" name="Straight Arrow Connector 11">
            <a:extLst>
              <a:ext uri="{FF2B5EF4-FFF2-40B4-BE49-F238E27FC236}">
                <a16:creationId xmlns:a16="http://schemas.microsoft.com/office/drawing/2014/main" id="{426FDB9C-70BF-E57E-132D-7F46E11F52B1}"/>
              </a:ext>
            </a:extLst>
          </p:cNvPr>
          <p:cNvCxnSpPr>
            <a:cxnSpLocks/>
          </p:cNvCxnSpPr>
          <p:nvPr/>
        </p:nvCxnSpPr>
        <p:spPr>
          <a:xfrm flipH="1">
            <a:off x="3671455" y="3781151"/>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7FFF17-0CC1-2B73-E7B3-2D52B32B1699}"/>
              </a:ext>
            </a:extLst>
          </p:cNvPr>
          <p:cNvSpPr txBox="1"/>
          <p:nvPr/>
        </p:nvSpPr>
        <p:spPr>
          <a:xfrm>
            <a:off x="4407874" y="3953019"/>
            <a:ext cx="989373" cy="307777"/>
          </a:xfrm>
          <a:prstGeom prst="rect">
            <a:avLst/>
          </a:prstGeom>
          <a:noFill/>
        </p:spPr>
        <p:txBody>
          <a:bodyPr wrap="none" rtlCol="0">
            <a:spAutoFit/>
          </a:bodyPr>
          <a:lstStyle/>
          <a:p>
            <a:r>
              <a:rPr lang="en-US" sz="1400" dirty="0"/>
              <a:t>License file</a:t>
            </a:r>
          </a:p>
        </p:txBody>
      </p:sp>
      <p:cxnSp>
        <p:nvCxnSpPr>
          <p:cNvPr id="14" name="Straight Arrow Connector 13">
            <a:extLst>
              <a:ext uri="{FF2B5EF4-FFF2-40B4-BE49-F238E27FC236}">
                <a16:creationId xmlns:a16="http://schemas.microsoft.com/office/drawing/2014/main" id="{8895DF16-DE88-B3CD-499A-904A01AEE89F}"/>
              </a:ext>
            </a:extLst>
          </p:cNvPr>
          <p:cNvCxnSpPr>
            <a:cxnSpLocks/>
          </p:cNvCxnSpPr>
          <p:nvPr/>
        </p:nvCxnSpPr>
        <p:spPr>
          <a:xfrm flipH="1">
            <a:off x="3687437" y="4096643"/>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63F370-E9AB-A756-7D65-932555DD4623}"/>
              </a:ext>
            </a:extLst>
          </p:cNvPr>
          <p:cNvSpPr txBox="1"/>
          <p:nvPr/>
        </p:nvSpPr>
        <p:spPr>
          <a:xfrm>
            <a:off x="4273406" y="4260796"/>
            <a:ext cx="853823" cy="307777"/>
          </a:xfrm>
          <a:prstGeom prst="rect">
            <a:avLst/>
          </a:prstGeom>
          <a:noFill/>
        </p:spPr>
        <p:txBody>
          <a:bodyPr wrap="none" rtlCol="0">
            <a:spAutoFit/>
          </a:bodyPr>
          <a:lstStyle/>
          <a:p>
            <a:r>
              <a:rPr lang="en-US" sz="1400" dirty="0"/>
              <a:t>News file</a:t>
            </a:r>
          </a:p>
        </p:txBody>
      </p:sp>
      <p:cxnSp>
        <p:nvCxnSpPr>
          <p:cNvPr id="16" name="Straight Arrow Connector 15">
            <a:extLst>
              <a:ext uri="{FF2B5EF4-FFF2-40B4-BE49-F238E27FC236}">
                <a16:creationId xmlns:a16="http://schemas.microsoft.com/office/drawing/2014/main" id="{2154539A-59EF-D604-7511-03D46AA0C951}"/>
              </a:ext>
            </a:extLst>
          </p:cNvPr>
          <p:cNvCxnSpPr>
            <a:cxnSpLocks/>
          </p:cNvCxnSpPr>
          <p:nvPr/>
        </p:nvCxnSpPr>
        <p:spPr>
          <a:xfrm flipH="1">
            <a:off x="3552969" y="4404420"/>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753C0B-B0AE-1ADF-B3D9-C13C627B1989}"/>
              </a:ext>
            </a:extLst>
          </p:cNvPr>
          <p:cNvSpPr txBox="1"/>
          <p:nvPr/>
        </p:nvSpPr>
        <p:spPr>
          <a:xfrm>
            <a:off x="4439625" y="4565146"/>
            <a:ext cx="1093248" cy="307777"/>
          </a:xfrm>
          <a:prstGeom prst="rect">
            <a:avLst/>
          </a:prstGeom>
          <a:noFill/>
        </p:spPr>
        <p:txBody>
          <a:bodyPr wrap="none" rtlCol="0">
            <a:spAutoFit/>
          </a:bodyPr>
          <a:lstStyle/>
          <a:p>
            <a:r>
              <a:rPr lang="en-US" sz="1400" dirty="0"/>
              <a:t>README file</a:t>
            </a:r>
          </a:p>
        </p:txBody>
      </p:sp>
      <p:cxnSp>
        <p:nvCxnSpPr>
          <p:cNvPr id="18" name="Straight Arrow Connector 17">
            <a:extLst>
              <a:ext uri="{FF2B5EF4-FFF2-40B4-BE49-F238E27FC236}">
                <a16:creationId xmlns:a16="http://schemas.microsoft.com/office/drawing/2014/main" id="{4932EB9D-2C72-48B9-483F-494D55E3552F}"/>
              </a:ext>
            </a:extLst>
          </p:cNvPr>
          <p:cNvCxnSpPr>
            <a:cxnSpLocks/>
          </p:cNvCxnSpPr>
          <p:nvPr/>
        </p:nvCxnSpPr>
        <p:spPr>
          <a:xfrm flipH="1">
            <a:off x="3719188" y="4708770"/>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098010-1157-9F83-7616-2A56A4038C4D}"/>
              </a:ext>
            </a:extLst>
          </p:cNvPr>
          <p:cNvSpPr txBox="1"/>
          <p:nvPr/>
        </p:nvSpPr>
        <p:spPr>
          <a:xfrm>
            <a:off x="5238571" y="4852825"/>
            <a:ext cx="1010213" cy="307777"/>
          </a:xfrm>
          <a:prstGeom prst="rect">
            <a:avLst/>
          </a:prstGeom>
          <a:noFill/>
        </p:spPr>
        <p:txBody>
          <a:bodyPr wrap="none" rtlCol="0">
            <a:spAutoFit/>
          </a:bodyPr>
          <a:lstStyle/>
          <a:p>
            <a:r>
              <a:rPr lang="en-US" sz="1400" dirty="0"/>
              <a:t>Manual file</a:t>
            </a:r>
          </a:p>
        </p:txBody>
      </p:sp>
      <p:cxnSp>
        <p:nvCxnSpPr>
          <p:cNvPr id="20" name="Straight Arrow Connector 19">
            <a:extLst>
              <a:ext uri="{FF2B5EF4-FFF2-40B4-BE49-F238E27FC236}">
                <a16:creationId xmlns:a16="http://schemas.microsoft.com/office/drawing/2014/main" id="{3C928A5B-3377-BF6B-9723-DC62E8DDC5B2}"/>
              </a:ext>
            </a:extLst>
          </p:cNvPr>
          <p:cNvCxnSpPr>
            <a:cxnSpLocks/>
          </p:cNvCxnSpPr>
          <p:nvPr/>
        </p:nvCxnSpPr>
        <p:spPr>
          <a:xfrm flipH="1">
            <a:off x="4518134" y="4996449"/>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B70893-4848-BD61-E62D-E65168C3B429}"/>
              </a:ext>
            </a:extLst>
          </p:cNvPr>
          <p:cNvSpPr txBox="1"/>
          <p:nvPr/>
        </p:nvSpPr>
        <p:spPr>
          <a:xfrm>
            <a:off x="3877549" y="5477173"/>
            <a:ext cx="999376" cy="307777"/>
          </a:xfrm>
          <a:prstGeom prst="rect">
            <a:avLst/>
          </a:prstGeom>
          <a:noFill/>
        </p:spPr>
        <p:txBody>
          <a:bodyPr wrap="none" rtlCol="0">
            <a:spAutoFit/>
          </a:bodyPr>
          <a:lstStyle/>
          <a:p>
            <a:r>
              <a:rPr lang="en-US" sz="1400" dirty="0"/>
              <a:t>Data folder</a:t>
            </a:r>
          </a:p>
        </p:txBody>
      </p:sp>
      <p:cxnSp>
        <p:nvCxnSpPr>
          <p:cNvPr id="22" name="Straight Arrow Connector 21">
            <a:extLst>
              <a:ext uri="{FF2B5EF4-FFF2-40B4-BE49-F238E27FC236}">
                <a16:creationId xmlns:a16="http://schemas.microsoft.com/office/drawing/2014/main" id="{8DF1491D-5307-E353-D4E6-DD8194D7EE41}"/>
              </a:ext>
            </a:extLst>
          </p:cNvPr>
          <p:cNvCxnSpPr>
            <a:cxnSpLocks/>
          </p:cNvCxnSpPr>
          <p:nvPr/>
        </p:nvCxnSpPr>
        <p:spPr>
          <a:xfrm flipH="1">
            <a:off x="3157112" y="5620797"/>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AA05F69-05F1-A3FE-21B6-4D900960FBF1}"/>
              </a:ext>
            </a:extLst>
          </p:cNvPr>
          <p:cNvSpPr txBox="1"/>
          <p:nvPr/>
        </p:nvSpPr>
        <p:spPr>
          <a:xfrm>
            <a:off x="3671455" y="5785881"/>
            <a:ext cx="756361" cy="307777"/>
          </a:xfrm>
          <a:prstGeom prst="rect">
            <a:avLst/>
          </a:prstGeom>
          <a:noFill/>
        </p:spPr>
        <p:txBody>
          <a:bodyPr wrap="none" rtlCol="0">
            <a:spAutoFit/>
          </a:bodyPr>
          <a:lstStyle/>
          <a:p>
            <a:r>
              <a:rPr lang="en-US" sz="1400" dirty="0"/>
              <a:t>R folder</a:t>
            </a:r>
          </a:p>
        </p:txBody>
      </p:sp>
      <p:cxnSp>
        <p:nvCxnSpPr>
          <p:cNvPr id="24" name="Straight Arrow Connector 23">
            <a:extLst>
              <a:ext uri="{FF2B5EF4-FFF2-40B4-BE49-F238E27FC236}">
                <a16:creationId xmlns:a16="http://schemas.microsoft.com/office/drawing/2014/main" id="{F4384E66-203C-4F04-04EA-B0CE7A072C0C}"/>
              </a:ext>
            </a:extLst>
          </p:cNvPr>
          <p:cNvCxnSpPr>
            <a:cxnSpLocks/>
          </p:cNvCxnSpPr>
          <p:nvPr/>
        </p:nvCxnSpPr>
        <p:spPr>
          <a:xfrm flipH="1">
            <a:off x="2951018" y="5929505"/>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A7D2CA-863E-A6B7-ABCE-939D462F7157}"/>
              </a:ext>
            </a:extLst>
          </p:cNvPr>
          <p:cNvSpPr txBox="1"/>
          <p:nvPr/>
        </p:nvSpPr>
        <p:spPr>
          <a:xfrm>
            <a:off x="3877549" y="6085341"/>
            <a:ext cx="1020536" cy="307777"/>
          </a:xfrm>
          <a:prstGeom prst="rect">
            <a:avLst/>
          </a:prstGeom>
          <a:noFill/>
        </p:spPr>
        <p:txBody>
          <a:bodyPr wrap="none" rtlCol="0">
            <a:spAutoFit/>
          </a:bodyPr>
          <a:lstStyle/>
          <a:p>
            <a:r>
              <a:rPr lang="en-US" sz="1400" dirty="0"/>
              <a:t>Tests folder</a:t>
            </a:r>
          </a:p>
        </p:txBody>
      </p:sp>
      <p:cxnSp>
        <p:nvCxnSpPr>
          <p:cNvPr id="26" name="Straight Arrow Connector 25">
            <a:extLst>
              <a:ext uri="{FF2B5EF4-FFF2-40B4-BE49-F238E27FC236}">
                <a16:creationId xmlns:a16="http://schemas.microsoft.com/office/drawing/2014/main" id="{B3C3648D-BF03-EB04-300D-595980EB1099}"/>
              </a:ext>
            </a:extLst>
          </p:cNvPr>
          <p:cNvCxnSpPr>
            <a:cxnSpLocks/>
          </p:cNvCxnSpPr>
          <p:nvPr/>
        </p:nvCxnSpPr>
        <p:spPr>
          <a:xfrm flipH="1">
            <a:off x="3157112" y="6228965"/>
            <a:ext cx="72043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37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xit" presetSubtype="0" fill="hold"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xit" presetSubtype="0" fill="hold" nodeType="with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right)">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xit" presetSubtype="0" fill="hold" nodeType="withEffect">
                                  <p:stCondLst>
                                    <p:cond delay="0"/>
                                  </p:stCondLst>
                                  <p:childTnLst>
                                    <p:animEffect transition="out" filter="fade">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right)">
                                      <p:cBhvr>
                                        <p:cTn id="72" dur="500"/>
                                        <p:tgtEl>
                                          <p:spTgt spid="1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xit" presetSubtype="0" fill="hold" nodeType="with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5"/>
                                        </p:tgtEl>
                                      </p:cBhvr>
                                    </p:animEffect>
                                    <p:set>
                                      <p:cBhvr>
                                        <p:cTn id="81" dur="1" fill="hold">
                                          <p:stCondLst>
                                            <p:cond delay="499"/>
                                          </p:stCondLst>
                                        </p:cTn>
                                        <p:tgtEl>
                                          <p:spTgt spid="1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right)">
                                      <p:cBhvr>
                                        <p:cTn id="86" dur="500"/>
                                        <p:tgtEl>
                                          <p:spTgt spid="2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par>
                                <p:cTn id="90" presetID="10" presetClass="exit" presetSubtype="0" fill="hold" nodeType="withEffect">
                                  <p:stCondLst>
                                    <p:cond delay="0"/>
                                  </p:stCondLst>
                                  <p:childTnLst>
                                    <p:animEffect transition="out" filter="fade">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right)">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xit" presetSubtype="0" fill="hold" nodeType="withEffect">
                                  <p:stCondLst>
                                    <p:cond delay="0"/>
                                  </p:stCondLst>
                                  <p:childTnLst>
                                    <p:animEffect transition="out" filter="fade">
                                      <p:cBhvr>
                                        <p:cTn id="105" dur="500"/>
                                        <p:tgtEl>
                                          <p:spTgt spid="20"/>
                                        </p:tgtEl>
                                      </p:cBhvr>
                                    </p:animEffect>
                                    <p:set>
                                      <p:cBhvr>
                                        <p:cTn id="106" dur="1" fill="hold">
                                          <p:stCondLst>
                                            <p:cond delay="499"/>
                                          </p:stCondLst>
                                        </p:cTn>
                                        <p:tgtEl>
                                          <p:spTgt spid="2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9"/>
                                        </p:tgtEl>
                                      </p:cBhvr>
                                    </p:animEffect>
                                    <p:set>
                                      <p:cBhvr>
                                        <p:cTn id="109" dur="1" fill="hold">
                                          <p:stCondLst>
                                            <p:cond delay="499"/>
                                          </p:stCondLst>
                                        </p:cTn>
                                        <p:tgtEl>
                                          <p:spTgt spid="19"/>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right)">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par>
                                <p:cTn id="118" presetID="10" presetClass="exit" presetSubtype="0" fill="hold" nodeType="withEffect">
                                  <p:stCondLst>
                                    <p:cond delay="0"/>
                                  </p:stCondLst>
                                  <p:childTnLst>
                                    <p:animEffect transition="out" filter="fade">
                                      <p:cBhvr>
                                        <p:cTn id="119" dur="500"/>
                                        <p:tgtEl>
                                          <p:spTgt spid="22"/>
                                        </p:tgtEl>
                                      </p:cBhvr>
                                    </p:animEffect>
                                    <p:set>
                                      <p:cBhvr>
                                        <p:cTn id="120" dur="1" fill="hold">
                                          <p:stCondLst>
                                            <p:cond delay="499"/>
                                          </p:stCondLst>
                                        </p:cTn>
                                        <p:tgtEl>
                                          <p:spTgt spid="22"/>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1"/>
                                        </p:tgtEl>
                                      </p:cBhvr>
                                    </p:animEffect>
                                    <p:set>
                                      <p:cBhvr>
                                        <p:cTn id="123" dur="1" fill="hold">
                                          <p:stCondLst>
                                            <p:cond delay="499"/>
                                          </p:stCondLst>
                                        </p:cTn>
                                        <p:tgtEl>
                                          <p:spTgt spid="2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wipe(right)">
                                      <p:cBhvr>
                                        <p:cTn id="128" dur="500"/>
                                        <p:tgtEl>
                                          <p:spTgt spid="2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fade">
                                      <p:cBhvr>
                                        <p:cTn id="131" dur="500"/>
                                        <p:tgtEl>
                                          <p:spTgt spid="25"/>
                                        </p:tgtEl>
                                      </p:cBhvr>
                                    </p:animEffect>
                                  </p:childTnLst>
                                </p:cTn>
                              </p:par>
                              <p:par>
                                <p:cTn id="132" presetID="10" presetClass="exit" presetSubtype="0" fill="hold" nodeType="withEffect">
                                  <p:stCondLst>
                                    <p:cond delay="0"/>
                                  </p:stCondLst>
                                  <p:childTnLst>
                                    <p:animEffect transition="out" filter="fade">
                                      <p:cBhvr>
                                        <p:cTn id="133" dur="500"/>
                                        <p:tgtEl>
                                          <p:spTgt spid="24"/>
                                        </p:tgtEl>
                                      </p:cBhvr>
                                    </p:animEffect>
                                    <p:set>
                                      <p:cBhvr>
                                        <p:cTn id="134" dur="1" fill="hold">
                                          <p:stCondLst>
                                            <p:cond delay="499"/>
                                          </p:stCondLst>
                                        </p:cTn>
                                        <p:tgtEl>
                                          <p:spTgt spid="24"/>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23"/>
                                        </p:tgtEl>
                                      </p:cBhvr>
                                    </p:animEffect>
                                    <p:set>
                                      <p:cBhvr>
                                        <p:cTn id="13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5" grpId="0"/>
      <p:bldP spid="5" grpId="1"/>
      <p:bldP spid="11" grpId="0"/>
      <p:bldP spid="11" grpId="1"/>
      <p:bldP spid="13" grpId="0"/>
      <p:bldP spid="13" grpId="1"/>
      <p:bldP spid="15" grpId="0"/>
      <p:bldP spid="15" grpId="1"/>
      <p:bldP spid="17" grpId="0"/>
      <p:bldP spid="17" grpId="1"/>
      <p:bldP spid="19" grpId="0"/>
      <p:bldP spid="19" grpId="1"/>
      <p:bldP spid="21" grpId="0"/>
      <p:bldP spid="21" grpId="1"/>
      <p:bldP spid="23" grpId="0"/>
      <p:bldP spid="23"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760-9AC6-3281-F67F-DA2D3C4500EE}"/>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a:t>
            </a:r>
            <a:endParaRPr lang="en-GB" b="1" dirty="0"/>
          </a:p>
        </p:txBody>
      </p:sp>
      <p:cxnSp>
        <p:nvCxnSpPr>
          <p:cNvPr id="3" name="Straight Connector 2">
            <a:extLst>
              <a:ext uri="{FF2B5EF4-FFF2-40B4-BE49-F238E27FC236}">
                <a16:creationId xmlns:a16="http://schemas.microsoft.com/office/drawing/2014/main" id="{40ACED8E-30F1-11F7-FACA-53BAB537F488}"/>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3FC621-3A8D-570C-EE27-C293BC088742}"/>
              </a:ext>
            </a:extLst>
          </p:cNvPr>
          <p:cNvSpPr txBox="1"/>
          <p:nvPr/>
        </p:nvSpPr>
        <p:spPr>
          <a:xfrm>
            <a:off x="104704" y="297578"/>
            <a:ext cx="5274803" cy="1323439"/>
          </a:xfrm>
          <a:prstGeom prst="rect">
            <a:avLst/>
          </a:prstGeom>
          <a:noFill/>
        </p:spPr>
        <p:txBody>
          <a:bodyPr wrap="square" rtlCol="0">
            <a:spAutoFit/>
          </a:bodyPr>
          <a:lstStyle/>
          <a:p>
            <a:pPr algn="just"/>
            <a:r>
              <a:rPr lang="en-US" sz="2400" dirty="0" err="1">
                <a:solidFill>
                  <a:srgbClr val="EBEA7A"/>
                </a:solidFill>
                <a:latin typeface="Courier New" panose="02070309020205020404" pitchFamily="49" charset="0"/>
                <a:cs typeface="Courier New" panose="02070309020205020404" pitchFamily="49" charset="0"/>
              </a:rPr>
              <a:t>speciesAbundance</a:t>
            </a:r>
            <a:r>
              <a:rPr lang="en-US" sz="2400" dirty="0">
                <a:solidFill>
                  <a:srgbClr val="EBEA7A"/>
                </a:solidFill>
                <a:latin typeface="Courier New" panose="02070309020205020404" pitchFamily="49" charset="0"/>
                <a:cs typeface="Courier New" panose="02070309020205020404" pitchFamily="49" charset="0"/>
              </a:rPr>
              <a:t> </a:t>
            </a:r>
          </a:p>
          <a:p>
            <a:pPr algn="just"/>
            <a:r>
              <a:rPr lang="en-US" sz="2400" b="1" dirty="0">
                <a:solidFill>
                  <a:srgbClr val="EBEA7A"/>
                </a:solidFill>
                <a:cs typeface="Courier New" panose="02070309020205020404" pitchFamily="49" charset="0"/>
              </a:rPr>
              <a:t>PART 1: Metadata</a:t>
            </a:r>
          </a:p>
          <a:p>
            <a:pPr algn="just"/>
            <a:r>
              <a:rPr lang="en-US" sz="3200" dirty="0" err="1">
                <a:solidFill>
                  <a:srgbClr val="EBEA7A"/>
                </a:solidFill>
                <a:latin typeface="Courier New" panose="02070309020205020404" pitchFamily="49" charset="0"/>
                <a:cs typeface="Courier New" panose="02070309020205020404" pitchFamily="49" charset="0"/>
              </a:rPr>
              <a:t>defineModule</a:t>
            </a:r>
            <a:r>
              <a:rPr lang="en-US" sz="3200" dirty="0">
                <a:solidFill>
                  <a:srgbClr val="EBEA7A"/>
                </a:solidFill>
                <a:latin typeface="Courier New" panose="02070309020205020404" pitchFamily="49" charset="0"/>
                <a:cs typeface="Courier New" panose="02070309020205020404" pitchFamily="49" charset="0"/>
              </a:rPr>
              <a:t>()</a:t>
            </a:r>
            <a:endParaRPr lang="en-US" sz="3200" b="1" dirty="0">
              <a:solidFill>
                <a:srgbClr val="EBEA7A"/>
              </a:solidFill>
              <a:latin typeface="+mj-lt"/>
              <a:cs typeface="Courier New" panose="02070309020205020404" pitchFamily="49" charset="0"/>
            </a:endParaRPr>
          </a:p>
        </p:txBody>
      </p:sp>
      <p:pic>
        <p:nvPicPr>
          <p:cNvPr id="10" name="Picture 9">
            <a:extLst>
              <a:ext uri="{FF2B5EF4-FFF2-40B4-BE49-F238E27FC236}">
                <a16:creationId xmlns:a16="http://schemas.microsoft.com/office/drawing/2014/main" id="{6E6E2ACB-F52E-62DD-31F0-103EF6129E0D}"/>
              </a:ext>
            </a:extLst>
          </p:cNvPr>
          <p:cNvPicPr>
            <a:picLocks noChangeAspect="1"/>
          </p:cNvPicPr>
          <p:nvPr/>
        </p:nvPicPr>
        <p:blipFill>
          <a:blip r:embed="rId2"/>
          <a:stretch>
            <a:fillRect/>
          </a:stretch>
        </p:blipFill>
        <p:spPr>
          <a:xfrm>
            <a:off x="5123483" y="0"/>
            <a:ext cx="7068517" cy="6858000"/>
          </a:xfrm>
          <a:prstGeom prst="rect">
            <a:avLst/>
          </a:prstGeom>
        </p:spPr>
      </p:pic>
      <p:grpSp>
        <p:nvGrpSpPr>
          <p:cNvPr id="11" name="Group 10">
            <a:extLst>
              <a:ext uri="{FF2B5EF4-FFF2-40B4-BE49-F238E27FC236}">
                <a16:creationId xmlns:a16="http://schemas.microsoft.com/office/drawing/2014/main" id="{394B9BCB-760B-C64C-1E63-7A26D1CAE94D}"/>
              </a:ext>
            </a:extLst>
          </p:cNvPr>
          <p:cNvGrpSpPr/>
          <p:nvPr/>
        </p:nvGrpSpPr>
        <p:grpSpPr>
          <a:xfrm>
            <a:off x="3583197" y="188799"/>
            <a:ext cx="1540286" cy="1921356"/>
            <a:chOff x="3583197" y="188798"/>
            <a:chExt cx="1540286" cy="2090231"/>
          </a:xfrm>
        </p:grpSpPr>
        <p:sp>
          <p:nvSpPr>
            <p:cNvPr id="4" name="Left Brace 3">
              <a:extLst>
                <a:ext uri="{FF2B5EF4-FFF2-40B4-BE49-F238E27FC236}">
                  <a16:creationId xmlns:a16="http://schemas.microsoft.com/office/drawing/2014/main" id="{28998680-DF21-AAD0-32D4-5422D6E9B119}"/>
                </a:ext>
              </a:extLst>
            </p:cNvPr>
            <p:cNvSpPr/>
            <p:nvPr/>
          </p:nvSpPr>
          <p:spPr>
            <a:xfrm>
              <a:off x="4839855" y="188798"/>
              <a:ext cx="283628" cy="2037165"/>
            </a:xfrm>
            <a:prstGeom prst="leftBrace">
              <a:avLst>
                <a:gd name="adj1" fmla="val 83233"/>
                <a:gd name="adj2" fmla="val 90664"/>
              </a:avLst>
            </a:prstGeom>
            <a:ln w="57150">
              <a:solidFill>
                <a:srgbClr val="EBE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E964C6B-BEEA-35AD-C90C-9DA6C25BA0D7}"/>
                </a:ext>
              </a:extLst>
            </p:cNvPr>
            <p:cNvSpPr txBox="1"/>
            <p:nvPr/>
          </p:nvSpPr>
          <p:spPr>
            <a:xfrm>
              <a:off x="3583197" y="1632698"/>
              <a:ext cx="1284262" cy="646331"/>
            </a:xfrm>
            <a:prstGeom prst="rect">
              <a:avLst/>
            </a:prstGeom>
            <a:noFill/>
          </p:spPr>
          <p:txBody>
            <a:bodyPr wrap="none" rtlCol="0">
              <a:spAutoFit/>
            </a:bodyPr>
            <a:lstStyle/>
            <a:p>
              <a:r>
                <a:rPr lang="en-US" dirty="0">
                  <a:solidFill>
                    <a:srgbClr val="EBEA7A"/>
                  </a:solidFill>
                </a:rPr>
                <a:t>Descriptive </a:t>
              </a:r>
            </a:p>
            <a:p>
              <a:r>
                <a:rPr lang="en-US" dirty="0">
                  <a:solidFill>
                    <a:srgbClr val="EBEA7A"/>
                  </a:solidFill>
                </a:rPr>
                <a:t>Metadata</a:t>
              </a:r>
            </a:p>
          </p:txBody>
        </p:sp>
      </p:grpSp>
      <p:grpSp>
        <p:nvGrpSpPr>
          <p:cNvPr id="12" name="Group 11">
            <a:extLst>
              <a:ext uri="{FF2B5EF4-FFF2-40B4-BE49-F238E27FC236}">
                <a16:creationId xmlns:a16="http://schemas.microsoft.com/office/drawing/2014/main" id="{7DE316DD-E728-E06E-48EB-3CF3D3DF85E7}"/>
              </a:ext>
            </a:extLst>
          </p:cNvPr>
          <p:cNvGrpSpPr/>
          <p:nvPr/>
        </p:nvGrpSpPr>
        <p:grpSpPr>
          <a:xfrm>
            <a:off x="3583197" y="2076469"/>
            <a:ext cx="1540286" cy="4693786"/>
            <a:chOff x="3583197" y="2349833"/>
            <a:chExt cx="1540286" cy="4420421"/>
          </a:xfrm>
        </p:grpSpPr>
        <p:sp>
          <p:nvSpPr>
            <p:cNvPr id="6" name="Left Brace 5">
              <a:extLst>
                <a:ext uri="{FF2B5EF4-FFF2-40B4-BE49-F238E27FC236}">
                  <a16:creationId xmlns:a16="http://schemas.microsoft.com/office/drawing/2014/main" id="{2E36679A-277C-C8FE-520D-F0915AFFC2EE}"/>
                </a:ext>
              </a:extLst>
            </p:cNvPr>
            <p:cNvSpPr/>
            <p:nvPr/>
          </p:nvSpPr>
          <p:spPr>
            <a:xfrm>
              <a:off x="4839855" y="2349833"/>
              <a:ext cx="283628" cy="4420421"/>
            </a:xfrm>
            <a:prstGeom prst="leftBrace">
              <a:avLst>
                <a:gd name="adj1" fmla="val 83233"/>
                <a:gd name="adj2" fmla="val 37967"/>
              </a:avLst>
            </a:prstGeom>
            <a:ln w="57150">
              <a:solidFill>
                <a:srgbClr val="EBE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8EAD8BB-6ACF-ECAB-C46B-9267B6D01511}"/>
                </a:ext>
              </a:extLst>
            </p:cNvPr>
            <p:cNvSpPr txBox="1"/>
            <p:nvPr/>
          </p:nvSpPr>
          <p:spPr>
            <a:xfrm>
              <a:off x="3583197" y="3722929"/>
              <a:ext cx="1168910" cy="646331"/>
            </a:xfrm>
            <a:prstGeom prst="rect">
              <a:avLst/>
            </a:prstGeom>
            <a:noFill/>
          </p:spPr>
          <p:txBody>
            <a:bodyPr wrap="none" rtlCol="0">
              <a:spAutoFit/>
            </a:bodyPr>
            <a:lstStyle/>
            <a:p>
              <a:r>
                <a:rPr lang="en-US" dirty="0">
                  <a:solidFill>
                    <a:srgbClr val="EBEA7A"/>
                  </a:solidFill>
                </a:rPr>
                <a:t>Functional</a:t>
              </a:r>
            </a:p>
            <a:p>
              <a:r>
                <a:rPr lang="en-US" dirty="0">
                  <a:solidFill>
                    <a:srgbClr val="EBEA7A"/>
                  </a:solidFill>
                </a:rPr>
                <a:t>Metadata</a:t>
              </a:r>
            </a:p>
          </p:txBody>
        </p:sp>
      </p:grpSp>
    </p:spTree>
    <p:extLst>
      <p:ext uri="{BB962C8B-B14F-4D97-AF65-F5344CB8AC3E}">
        <p14:creationId xmlns:p14="http://schemas.microsoft.com/office/powerpoint/2010/main" val="348376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760-9AC6-3281-F67F-DA2D3C4500EE}"/>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a:t>
            </a:r>
            <a:endParaRPr lang="en-GB" b="1" dirty="0"/>
          </a:p>
        </p:txBody>
      </p:sp>
      <p:cxnSp>
        <p:nvCxnSpPr>
          <p:cNvPr id="3" name="Straight Connector 2">
            <a:extLst>
              <a:ext uri="{FF2B5EF4-FFF2-40B4-BE49-F238E27FC236}">
                <a16:creationId xmlns:a16="http://schemas.microsoft.com/office/drawing/2014/main" id="{40ACED8E-30F1-11F7-FACA-53BAB537F488}"/>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D9A06E8-6E22-E1FC-9661-204758F91810}"/>
              </a:ext>
            </a:extLst>
          </p:cNvPr>
          <p:cNvSpPr txBox="1"/>
          <p:nvPr/>
        </p:nvSpPr>
        <p:spPr>
          <a:xfrm>
            <a:off x="104704" y="297578"/>
            <a:ext cx="5274803" cy="1323439"/>
          </a:xfrm>
          <a:prstGeom prst="rect">
            <a:avLst/>
          </a:prstGeom>
          <a:noFill/>
        </p:spPr>
        <p:txBody>
          <a:bodyPr wrap="square" rtlCol="0">
            <a:spAutoFit/>
          </a:bodyPr>
          <a:lstStyle/>
          <a:p>
            <a:pPr algn="just"/>
            <a:r>
              <a:rPr lang="en-US" sz="2400" dirty="0" err="1">
                <a:solidFill>
                  <a:srgbClr val="EBEA7A"/>
                </a:solidFill>
                <a:latin typeface="Courier New" panose="02070309020205020404" pitchFamily="49" charset="0"/>
                <a:cs typeface="Courier New" panose="02070309020205020404" pitchFamily="49" charset="0"/>
              </a:rPr>
              <a:t>speciesAbundance</a:t>
            </a:r>
            <a:r>
              <a:rPr lang="en-US" sz="2400" dirty="0">
                <a:solidFill>
                  <a:srgbClr val="EBEA7A"/>
                </a:solidFill>
                <a:latin typeface="Courier New" panose="02070309020205020404" pitchFamily="49" charset="0"/>
                <a:cs typeface="Courier New" panose="02070309020205020404" pitchFamily="49" charset="0"/>
              </a:rPr>
              <a:t> </a:t>
            </a:r>
          </a:p>
          <a:p>
            <a:pPr algn="just"/>
            <a:r>
              <a:rPr lang="en-US" sz="2400" b="1" dirty="0">
                <a:solidFill>
                  <a:srgbClr val="EBEA7A"/>
                </a:solidFill>
                <a:cs typeface="Courier New" panose="02070309020205020404" pitchFamily="49" charset="0"/>
              </a:rPr>
              <a:t>PART 2: Events</a:t>
            </a:r>
          </a:p>
          <a:p>
            <a:pPr algn="just"/>
            <a:r>
              <a:rPr lang="en-US" sz="3200" dirty="0" err="1">
                <a:solidFill>
                  <a:srgbClr val="EBEA7A"/>
                </a:solidFill>
                <a:latin typeface="Courier New" panose="02070309020205020404" pitchFamily="49" charset="0"/>
                <a:cs typeface="Courier New" panose="02070309020205020404" pitchFamily="49" charset="0"/>
              </a:rPr>
              <a:t>doEvent.module</a:t>
            </a:r>
            <a:r>
              <a:rPr lang="en-US" sz="3200" dirty="0">
                <a:solidFill>
                  <a:srgbClr val="EBEA7A"/>
                </a:solidFill>
                <a:latin typeface="Courier New" panose="02070309020205020404" pitchFamily="49" charset="0"/>
                <a:cs typeface="Courier New" panose="02070309020205020404" pitchFamily="49" charset="0"/>
              </a:rPr>
              <a:t>()</a:t>
            </a:r>
            <a:endParaRPr lang="en-US" sz="3200" b="1" dirty="0">
              <a:solidFill>
                <a:srgbClr val="EBEA7A"/>
              </a:solidFill>
              <a:latin typeface="+mj-lt"/>
              <a:cs typeface="Courier New" panose="02070309020205020404" pitchFamily="49" charset="0"/>
            </a:endParaRPr>
          </a:p>
        </p:txBody>
      </p:sp>
      <p:pic>
        <p:nvPicPr>
          <p:cNvPr id="19" name="Picture 18">
            <a:extLst>
              <a:ext uri="{FF2B5EF4-FFF2-40B4-BE49-F238E27FC236}">
                <a16:creationId xmlns:a16="http://schemas.microsoft.com/office/drawing/2014/main" id="{5EB3016E-FB95-BED2-F326-BE51037A1D03}"/>
              </a:ext>
            </a:extLst>
          </p:cNvPr>
          <p:cNvPicPr>
            <a:picLocks noChangeAspect="1"/>
          </p:cNvPicPr>
          <p:nvPr/>
        </p:nvPicPr>
        <p:blipFill>
          <a:blip r:embed="rId2"/>
          <a:stretch>
            <a:fillRect/>
          </a:stretch>
        </p:blipFill>
        <p:spPr>
          <a:xfrm>
            <a:off x="5244638" y="0"/>
            <a:ext cx="6945212" cy="6858000"/>
          </a:xfrm>
          <a:prstGeom prst="rect">
            <a:avLst/>
          </a:prstGeom>
        </p:spPr>
      </p:pic>
      <p:sp>
        <p:nvSpPr>
          <p:cNvPr id="15" name="Rectangle: Rounded Corners 14">
            <a:extLst>
              <a:ext uri="{FF2B5EF4-FFF2-40B4-BE49-F238E27FC236}">
                <a16:creationId xmlns:a16="http://schemas.microsoft.com/office/drawing/2014/main" id="{51085BBA-1D9E-3A33-2C19-4D164C703715}"/>
              </a:ext>
            </a:extLst>
          </p:cNvPr>
          <p:cNvSpPr/>
          <p:nvPr/>
        </p:nvSpPr>
        <p:spPr>
          <a:xfrm>
            <a:off x="5379507" y="2059552"/>
            <a:ext cx="965875" cy="341734"/>
          </a:xfrm>
          <a:prstGeom prst="roundRect">
            <a:avLst/>
          </a:prstGeom>
          <a:noFill/>
          <a:ln w="57150">
            <a:solidFill>
              <a:srgbClr val="EBE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AED10F3-4C17-5EAE-8B7B-9DD1483773F0}"/>
              </a:ext>
            </a:extLst>
          </p:cNvPr>
          <p:cNvSpPr/>
          <p:nvPr/>
        </p:nvSpPr>
        <p:spPr>
          <a:xfrm>
            <a:off x="5448779" y="3865261"/>
            <a:ext cx="1635512" cy="341734"/>
          </a:xfrm>
          <a:prstGeom prst="roundRect">
            <a:avLst/>
          </a:prstGeom>
          <a:noFill/>
          <a:ln w="57150">
            <a:solidFill>
              <a:srgbClr val="EBE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632C6F1-9896-ABB6-033E-909898392C5E}"/>
              </a:ext>
            </a:extLst>
          </p:cNvPr>
          <p:cNvSpPr/>
          <p:nvPr/>
        </p:nvSpPr>
        <p:spPr>
          <a:xfrm>
            <a:off x="5448779" y="375779"/>
            <a:ext cx="965875" cy="341734"/>
          </a:xfrm>
          <a:prstGeom prst="roundRect">
            <a:avLst/>
          </a:prstGeom>
          <a:noFill/>
          <a:ln w="57150">
            <a:solidFill>
              <a:srgbClr val="EBE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760-9AC6-3281-F67F-DA2D3C4500EE}"/>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What does SpaDES look like?</a:t>
            </a:r>
            <a:endParaRPr lang="en-GB" b="1" dirty="0"/>
          </a:p>
        </p:txBody>
      </p:sp>
      <p:cxnSp>
        <p:nvCxnSpPr>
          <p:cNvPr id="3" name="Straight Connector 2">
            <a:extLst>
              <a:ext uri="{FF2B5EF4-FFF2-40B4-BE49-F238E27FC236}">
                <a16:creationId xmlns:a16="http://schemas.microsoft.com/office/drawing/2014/main" id="{40ACED8E-30F1-11F7-FACA-53BAB537F488}"/>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1971E5C-E488-35F9-F16A-BAC1535E6F5E}"/>
              </a:ext>
            </a:extLst>
          </p:cNvPr>
          <p:cNvSpPr txBox="1"/>
          <p:nvPr/>
        </p:nvSpPr>
        <p:spPr>
          <a:xfrm>
            <a:off x="104704" y="297578"/>
            <a:ext cx="5274803" cy="1323439"/>
          </a:xfrm>
          <a:prstGeom prst="rect">
            <a:avLst/>
          </a:prstGeom>
          <a:noFill/>
        </p:spPr>
        <p:txBody>
          <a:bodyPr wrap="square" rtlCol="0">
            <a:spAutoFit/>
          </a:bodyPr>
          <a:lstStyle/>
          <a:p>
            <a:pPr algn="just"/>
            <a:r>
              <a:rPr lang="en-US" sz="2400" dirty="0" err="1">
                <a:solidFill>
                  <a:srgbClr val="EBEA7A"/>
                </a:solidFill>
                <a:latin typeface="Courier New" panose="02070309020205020404" pitchFamily="49" charset="0"/>
                <a:cs typeface="Courier New" panose="02070309020205020404" pitchFamily="49" charset="0"/>
              </a:rPr>
              <a:t>speciesAbundance</a:t>
            </a:r>
            <a:r>
              <a:rPr lang="en-US" sz="2400" dirty="0">
                <a:solidFill>
                  <a:srgbClr val="EBEA7A"/>
                </a:solidFill>
                <a:latin typeface="Courier New" panose="02070309020205020404" pitchFamily="49" charset="0"/>
                <a:cs typeface="Courier New" panose="02070309020205020404" pitchFamily="49" charset="0"/>
              </a:rPr>
              <a:t> </a:t>
            </a:r>
          </a:p>
          <a:p>
            <a:pPr algn="just"/>
            <a:r>
              <a:rPr lang="en-US" sz="2400" b="1" dirty="0">
                <a:solidFill>
                  <a:srgbClr val="EBEA7A"/>
                </a:solidFill>
                <a:cs typeface="Courier New" panose="02070309020205020404" pitchFamily="49" charset="0"/>
              </a:rPr>
              <a:t>PART 3: Defaults</a:t>
            </a:r>
          </a:p>
          <a:p>
            <a:pPr algn="just"/>
            <a:r>
              <a:rPr lang="en-US" sz="3200" dirty="0">
                <a:solidFill>
                  <a:srgbClr val="EBEA7A"/>
                </a:solidFill>
                <a:latin typeface="Courier New" panose="02070309020205020404" pitchFamily="49" charset="0"/>
                <a:cs typeface="Courier New" panose="02070309020205020404" pitchFamily="49" charset="0"/>
              </a:rPr>
              <a:t>.</a:t>
            </a:r>
            <a:r>
              <a:rPr lang="en-US" sz="3200" dirty="0" err="1">
                <a:solidFill>
                  <a:srgbClr val="EBEA7A"/>
                </a:solidFill>
                <a:latin typeface="Courier New" panose="02070309020205020404" pitchFamily="49" charset="0"/>
                <a:cs typeface="Courier New" panose="02070309020205020404" pitchFamily="49" charset="0"/>
              </a:rPr>
              <a:t>inputObject</a:t>
            </a:r>
            <a:r>
              <a:rPr lang="en-US" sz="3200" dirty="0">
                <a:solidFill>
                  <a:srgbClr val="EBEA7A"/>
                </a:solidFill>
                <a:latin typeface="Courier New" panose="02070309020205020404" pitchFamily="49" charset="0"/>
                <a:cs typeface="Courier New" panose="02070309020205020404" pitchFamily="49" charset="0"/>
              </a:rPr>
              <a:t>()</a:t>
            </a:r>
            <a:endParaRPr lang="en-US" sz="3200" b="1" dirty="0">
              <a:solidFill>
                <a:srgbClr val="EBEA7A"/>
              </a:solidFill>
              <a:latin typeface="+mj-lt"/>
              <a:cs typeface="Courier New" panose="02070309020205020404" pitchFamily="49" charset="0"/>
            </a:endParaRPr>
          </a:p>
        </p:txBody>
      </p:sp>
      <p:pic>
        <p:nvPicPr>
          <p:cNvPr id="6" name="Picture 5">
            <a:extLst>
              <a:ext uri="{FF2B5EF4-FFF2-40B4-BE49-F238E27FC236}">
                <a16:creationId xmlns:a16="http://schemas.microsoft.com/office/drawing/2014/main" id="{54827722-813F-2346-B1C3-C8D627928044}"/>
              </a:ext>
            </a:extLst>
          </p:cNvPr>
          <p:cNvPicPr>
            <a:picLocks noChangeAspect="1"/>
          </p:cNvPicPr>
          <p:nvPr/>
        </p:nvPicPr>
        <p:blipFill>
          <a:blip r:embed="rId2"/>
          <a:stretch>
            <a:fillRect/>
          </a:stretch>
        </p:blipFill>
        <p:spPr>
          <a:xfrm>
            <a:off x="3190875" y="2333625"/>
            <a:ext cx="9001125" cy="4524375"/>
          </a:xfrm>
          <a:prstGeom prst="rect">
            <a:avLst/>
          </a:prstGeom>
        </p:spPr>
      </p:pic>
    </p:spTree>
    <p:extLst>
      <p:ext uri="{BB962C8B-B14F-4D97-AF65-F5344CB8AC3E}">
        <p14:creationId xmlns:p14="http://schemas.microsoft.com/office/powerpoint/2010/main" val="132267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a:xfrm>
            <a:off x="1159329" y="775607"/>
            <a:ext cx="9772650" cy="2734356"/>
          </a:xfrm>
        </p:spPr>
        <p:txBody>
          <a:bodyPr>
            <a:normAutofit/>
          </a:bodyPr>
          <a:lstStyle/>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All Hands on Deck!</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a:xfrm>
            <a:off x="1524000" y="3691845"/>
            <a:ext cx="9144000" cy="1655762"/>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Creating and integrating simple mode</a:t>
            </a:r>
            <a:r>
              <a:rPr lang="en-US" dirty="0">
                <a:latin typeface="Calibri" panose="020F0502020204030204" pitchFamily="34" charset="0"/>
                <a:ea typeface="Calibri" panose="020F0502020204030204" pitchFamily="34" charset="0"/>
                <a:cs typeface="Times New Roman" panose="02020603050405020304" pitchFamily="18" charset="0"/>
              </a:rPr>
              <a:t>l</a:t>
            </a:r>
            <a:r>
              <a:rPr lang="en-US" dirty="0">
                <a:effectLst/>
                <a:latin typeface="Calibri" panose="020F0502020204030204" pitchFamily="34" charset="0"/>
                <a:ea typeface="Calibri" panose="020F0502020204030204" pitchFamily="34" charset="0"/>
                <a:cs typeface="Times New Roman" panose="02020603050405020304" pitchFamily="18" charset="0"/>
              </a:rPr>
              <a:t>s with SpaDES’ help</a:t>
            </a:r>
            <a:endParaRPr lang="en-US" sz="3200" dirty="0"/>
          </a:p>
        </p:txBody>
      </p:sp>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164" y="3159579"/>
            <a:ext cx="3855192" cy="3855192"/>
          </a:xfrm>
          <a:prstGeom prst="rect">
            <a:avLst/>
          </a:prstGeom>
        </p:spPr>
      </p:pic>
    </p:spTree>
    <p:extLst>
      <p:ext uri="{BB962C8B-B14F-4D97-AF65-F5344CB8AC3E}">
        <p14:creationId xmlns:p14="http://schemas.microsoft.com/office/powerpoint/2010/main" val="412531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All Hands on Deck!</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214968" y="742344"/>
            <a:ext cx="11762064" cy="5816977"/>
          </a:xfrm>
          <a:prstGeom prst="rect">
            <a:avLst/>
          </a:prstGeom>
          <a:noFill/>
        </p:spPr>
        <p:txBody>
          <a:bodyPr wrap="square" rtlCol="0">
            <a:spAutoFit/>
          </a:bodyPr>
          <a:lstStyle/>
          <a:p>
            <a:pPr algn="just">
              <a:lnSpc>
                <a:spcPct val="150000"/>
              </a:lnSpc>
            </a:pPr>
            <a:r>
              <a:rPr lang="en-GB" sz="2400" b="1" dirty="0">
                <a:solidFill>
                  <a:srgbClr val="EBEA7A"/>
                </a:solidFill>
              </a:rPr>
              <a:t>OBJECTIVE:</a:t>
            </a:r>
          </a:p>
          <a:p>
            <a:pPr marL="342900" indent="-342900" algn="just">
              <a:lnSpc>
                <a:spcPct val="150000"/>
              </a:lnSpc>
              <a:buFont typeface="Arial" panose="020B0604020202020204" pitchFamily="34" charset="0"/>
              <a:buChar char="•"/>
            </a:pPr>
            <a:r>
              <a:rPr lang="en-GB" sz="2400" b="1" u="sng" dirty="0"/>
              <a:t>Integrate 3 SpaDES compatible modules:</a:t>
            </a:r>
            <a:r>
              <a:rPr lang="en-GB" sz="2400" dirty="0"/>
              <a:t> </a:t>
            </a:r>
            <a:r>
              <a:rPr lang="en-US" sz="2400" dirty="0"/>
              <a:t>how does platypus’ abundance changes over time and in function of water temperature?</a:t>
            </a:r>
          </a:p>
          <a:p>
            <a:pPr algn="just">
              <a:lnSpc>
                <a:spcPct val="150000"/>
              </a:lnSpc>
            </a:pPr>
            <a:endParaRPr lang="en-US" sz="2400" b="1" dirty="0">
              <a:solidFill>
                <a:srgbClr val="EBEA7A"/>
              </a:solidFill>
            </a:endParaRPr>
          </a:p>
          <a:p>
            <a:pPr algn="just">
              <a:lnSpc>
                <a:spcPct val="150000"/>
              </a:lnSpc>
            </a:pPr>
            <a:r>
              <a:rPr lang="en-US" sz="2400" b="1" dirty="0">
                <a:solidFill>
                  <a:srgbClr val="EBEA7A"/>
                </a:solidFill>
              </a:rPr>
              <a:t>TASKS:</a:t>
            </a:r>
          </a:p>
          <a:p>
            <a:pPr marL="457200" indent="-457200" algn="just">
              <a:lnSpc>
                <a:spcPct val="150000"/>
              </a:lnSpc>
              <a:buFont typeface="+mj-lt"/>
              <a:buAutoNum type="arabicPeriod"/>
            </a:pPr>
            <a:r>
              <a:rPr lang="en-US" sz="2400" dirty="0"/>
              <a:t>Create one module from scratch: </a:t>
            </a:r>
            <a:r>
              <a:rPr lang="en-US" sz="2000" dirty="0" err="1">
                <a:latin typeface="Courier New" panose="02070309020205020404" pitchFamily="49" charset="0"/>
                <a:cs typeface="Courier New" panose="02070309020205020404" pitchFamily="49" charset="0"/>
              </a:rPr>
              <a:t>speciesAbundance</a:t>
            </a:r>
            <a:endParaRPr lang="en-US" sz="2000" dirty="0">
              <a:latin typeface="Courier New" panose="02070309020205020404" pitchFamily="49" charset="0"/>
              <a:cs typeface="Courier New" panose="02070309020205020404" pitchFamily="49" charset="0"/>
            </a:endParaRPr>
          </a:p>
          <a:p>
            <a:pPr marL="457200" indent="-457200" algn="just">
              <a:lnSpc>
                <a:spcPct val="150000"/>
              </a:lnSpc>
              <a:buFont typeface="+mj-lt"/>
              <a:buAutoNum type="arabicPeriod"/>
            </a:pPr>
            <a:r>
              <a:rPr lang="en-US" sz="2400" dirty="0">
                <a:cs typeface="Courier New" panose="02070309020205020404" pitchFamily="49" charset="0"/>
              </a:rPr>
              <a:t>Get the other two modules made by someone else:</a:t>
            </a:r>
          </a:p>
          <a:p>
            <a:pPr algn="just">
              <a:lnSpc>
                <a:spcPct val="150000"/>
              </a:lnSpc>
            </a:pPr>
            <a:r>
              <a:rPr lang="en-US" sz="2400" dirty="0">
                <a:latin typeface="Courier New" panose="02070309020205020404" pitchFamily="49" charset="0"/>
                <a:cs typeface="Courier New" panose="02070309020205020404" pitchFamily="49" charset="0"/>
              </a:rPr>
              <a:t>temperature</a:t>
            </a:r>
            <a:r>
              <a:rPr lang="en-US" sz="2400" dirty="0"/>
              <a:t> and </a:t>
            </a:r>
            <a:r>
              <a:rPr lang="en-US" sz="2400" dirty="0" err="1">
                <a:latin typeface="Courier New" panose="02070309020205020404" pitchFamily="49" charset="0"/>
                <a:cs typeface="Courier New" panose="02070309020205020404" pitchFamily="49" charset="0"/>
              </a:rPr>
              <a:t>speciesAbundTempLM</a:t>
            </a:r>
            <a:endParaRPr lang="en-US" sz="2400" dirty="0">
              <a:latin typeface="Courier New" panose="02070309020205020404" pitchFamily="49" charset="0"/>
              <a:cs typeface="Courier New" panose="02070309020205020404" pitchFamily="49" charset="0"/>
            </a:endParaRPr>
          </a:p>
          <a:p>
            <a:pPr algn="just">
              <a:lnSpc>
                <a:spcPct val="150000"/>
              </a:lnSpc>
            </a:pPr>
            <a:r>
              <a:rPr lang="en-US" sz="2400" dirty="0">
                <a:cs typeface="Courier New" panose="02070309020205020404" pitchFamily="49" charset="0"/>
              </a:rPr>
              <a:t>3. Integrate them and answer the question.</a:t>
            </a:r>
          </a:p>
          <a:p>
            <a:pPr marL="342900" indent="-342900" algn="just">
              <a:buFont typeface="Arial" panose="020B0604020202020204" pitchFamily="34" charset="0"/>
              <a:buChar char="•"/>
            </a:pPr>
            <a:endParaRPr lang="en-US" sz="2400" dirty="0"/>
          </a:p>
          <a:p>
            <a:pPr algn="just"/>
            <a:r>
              <a:rPr lang="en-US" sz="2400" b="1" dirty="0">
                <a:solidFill>
                  <a:srgbClr val="EBEA7A"/>
                </a:solidFill>
              </a:rPr>
              <a:t>DISCLAIMER:</a:t>
            </a:r>
            <a:r>
              <a:rPr lang="en-US" sz="2400" b="1" dirty="0">
                <a:solidFill>
                  <a:srgbClr val="FFC000"/>
                </a:solidFill>
              </a:rPr>
              <a:t> </a:t>
            </a:r>
            <a:r>
              <a:rPr lang="en-US" sz="2400" dirty="0"/>
              <a:t>this is a made up exercise! All I know about platypus is that they are adorable.</a:t>
            </a:r>
          </a:p>
        </p:txBody>
      </p:sp>
      <p:sp>
        <p:nvSpPr>
          <p:cNvPr id="7" name="AutoShape 4">
            <a:extLst>
              <a:ext uri="{FF2B5EF4-FFF2-40B4-BE49-F238E27FC236}">
                <a16:creationId xmlns:a16="http://schemas.microsoft.com/office/drawing/2014/main" id="{0635C02A-2DE2-2398-9207-B34C85066C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A8B2CB4F-B2FE-B1CD-9491-5D23B47BF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6040">
            <a:off x="7960076" y="2285013"/>
            <a:ext cx="3927352" cy="2976934"/>
          </a:xfrm>
          <a:prstGeom prst="rect">
            <a:avLst/>
          </a:prstGeom>
          <a:noFill/>
          <a:ln w="762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72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 calcmode="lin" valueType="num">
                                      <p:cBhvr>
                                        <p:cTn id="17" dur="1000" fill="hold"/>
                                        <p:tgtEl>
                                          <p:spTgt spid="1032"/>
                                        </p:tgtEl>
                                        <p:attrNameLst>
                                          <p:attrName>ppt_w</p:attrName>
                                        </p:attrNameLst>
                                      </p:cBhvr>
                                      <p:tavLst>
                                        <p:tav tm="0">
                                          <p:val>
                                            <p:fltVal val="0"/>
                                          </p:val>
                                        </p:tav>
                                        <p:tav tm="100000">
                                          <p:val>
                                            <p:strVal val="#ppt_w"/>
                                          </p:val>
                                        </p:tav>
                                      </p:tavLst>
                                    </p:anim>
                                    <p:anim calcmode="lin" valueType="num">
                                      <p:cBhvr>
                                        <p:cTn id="18" dur="1000" fill="hold"/>
                                        <p:tgtEl>
                                          <p:spTgt spid="1032"/>
                                        </p:tgtEl>
                                        <p:attrNameLst>
                                          <p:attrName>ppt_h</p:attrName>
                                        </p:attrNameLst>
                                      </p:cBhvr>
                                      <p:tavLst>
                                        <p:tav tm="0">
                                          <p:val>
                                            <p:fltVal val="0"/>
                                          </p:val>
                                        </p:tav>
                                        <p:tav tm="100000">
                                          <p:val>
                                            <p:strVal val="#ppt_h"/>
                                          </p:val>
                                        </p:tav>
                                      </p:tavLst>
                                    </p:anim>
                                    <p:anim calcmode="lin" valueType="num">
                                      <p:cBhvr>
                                        <p:cTn id="19" dur="1000" fill="hold"/>
                                        <p:tgtEl>
                                          <p:spTgt spid="1032"/>
                                        </p:tgtEl>
                                        <p:attrNameLst>
                                          <p:attrName>style.rotation</p:attrName>
                                        </p:attrNameLst>
                                      </p:cBhvr>
                                      <p:tavLst>
                                        <p:tav tm="0">
                                          <p:val>
                                            <p:fltVal val="90"/>
                                          </p:val>
                                        </p:tav>
                                        <p:tav tm="100000">
                                          <p:val>
                                            <p:fltVal val="0"/>
                                          </p:val>
                                        </p:tav>
                                      </p:tavLst>
                                    </p:anim>
                                    <p:animEffect transition="in" filter="fade">
                                      <p:cBhvr>
                                        <p:cTn id="20" dur="1000"/>
                                        <p:tgtEl>
                                          <p:spTgt spid="10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fade">
                                      <p:cBhvr>
                                        <p:cTn id="40" dur="500"/>
                                        <p:tgtEl>
                                          <p:spTgt spid="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Effect transition="in" filter="fade">
                                      <p:cBhvr>
                                        <p:cTn id="45" dur="500"/>
                                        <p:tgtEl>
                                          <p:spTgt spid="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a:xfrm>
            <a:off x="575308" y="-1035061"/>
            <a:ext cx="10442452" cy="3445411"/>
          </a:xfrm>
        </p:spPr>
        <p:txBody>
          <a:bodyPr>
            <a:normAutofit/>
          </a:bodyPr>
          <a:lstStyle/>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With great power comes great... </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a:xfrm>
            <a:off x="701964" y="4406161"/>
            <a:ext cx="9144000" cy="1655762"/>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We need user’s help to improve SpaDES and make it even more useful!</a:t>
            </a:r>
            <a:endParaRPr lang="en-US" sz="4400" dirty="0"/>
          </a:p>
        </p:txBody>
      </p:sp>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0164" y="3159579"/>
            <a:ext cx="3855192" cy="3855192"/>
          </a:xfrm>
          <a:prstGeom prst="rect">
            <a:avLst/>
          </a:prstGeom>
        </p:spPr>
      </p:pic>
      <p:sp>
        <p:nvSpPr>
          <p:cNvPr id="4" name="Title 1">
            <a:extLst>
              <a:ext uri="{FF2B5EF4-FFF2-40B4-BE49-F238E27FC236}">
                <a16:creationId xmlns:a16="http://schemas.microsoft.com/office/drawing/2014/main" id="{B88863EF-33A9-27C7-B3D9-01DA1758AD7F}"/>
              </a:ext>
            </a:extLst>
          </p:cNvPr>
          <p:cNvSpPr txBox="1">
            <a:spLocks/>
          </p:cNvSpPr>
          <p:nvPr/>
        </p:nvSpPr>
        <p:spPr>
          <a:xfrm>
            <a:off x="330544" y="7903"/>
            <a:ext cx="11565892" cy="344541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number of edge cases!</a:t>
            </a:r>
          </a:p>
        </p:txBody>
      </p:sp>
    </p:spTree>
    <p:extLst>
      <p:ext uri="{BB962C8B-B14F-4D97-AF65-F5344CB8AC3E}">
        <p14:creationId xmlns:p14="http://schemas.microsoft.com/office/powerpoint/2010/main" val="149764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0D161B1-1BDC-A011-572E-055615905815}"/>
              </a:ext>
            </a:extLst>
          </p:cNvPr>
          <p:cNvGrpSpPr/>
          <p:nvPr/>
        </p:nvGrpSpPr>
        <p:grpSpPr>
          <a:xfrm>
            <a:off x="606669" y="791308"/>
            <a:ext cx="11157439" cy="4676373"/>
            <a:chOff x="553915" y="123093"/>
            <a:chExt cx="11157439" cy="4676373"/>
          </a:xfrm>
        </p:grpSpPr>
        <p:sp>
          <p:nvSpPr>
            <p:cNvPr id="13" name="Rectangle 12">
              <a:extLst>
                <a:ext uri="{FF2B5EF4-FFF2-40B4-BE49-F238E27FC236}">
                  <a16:creationId xmlns:a16="http://schemas.microsoft.com/office/drawing/2014/main" id="{72E39D37-F370-0239-F5BE-F30DE8C7B4CC}"/>
                </a:ext>
              </a:extLst>
            </p:cNvPr>
            <p:cNvSpPr/>
            <p:nvPr/>
          </p:nvSpPr>
          <p:spPr>
            <a:xfrm>
              <a:off x="553915" y="123093"/>
              <a:ext cx="11157439" cy="467637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95E15CB-AED7-2E8B-0790-F3211CF76BA0}"/>
                </a:ext>
              </a:extLst>
            </p:cNvPr>
            <p:cNvSpPr txBox="1"/>
            <p:nvPr/>
          </p:nvSpPr>
          <p:spPr>
            <a:xfrm>
              <a:off x="1145754" y="1916935"/>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63D3E17C-D68F-D037-025E-2F76C619B4FB}"/>
                </a:ext>
              </a:extLst>
            </p:cNvPr>
            <p:cNvSpPr/>
            <p:nvPr/>
          </p:nvSpPr>
          <p:spPr>
            <a:xfrm>
              <a:off x="812370" y="514561"/>
              <a:ext cx="2198077" cy="1081455"/>
            </a:xfrm>
            <a:prstGeom prst="rect">
              <a:avLst/>
            </a:prstGeom>
            <a:solidFill>
              <a:srgbClr val="000232"/>
            </a:solidFill>
            <a:ln>
              <a:solidFill>
                <a:srgbClr val="000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Confirm it has the expected format</a:t>
              </a:r>
            </a:p>
          </p:txBody>
        </p:sp>
        <p:sp>
          <p:nvSpPr>
            <p:cNvPr id="9" name="Rectangle 8">
              <a:extLst>
                <a:ext uri="{FF2B5EF4-FFF2-40B4-BE49-F238E27FC236}">
                  <a16:creationId xmlns:a16="http://schemas.microsoft.com/office/drawing/2014/main" id="{0B452EEA-CB91-EEF8-5F66-7063FB208137}"/>
                </a:ext>
              </a:extLst>
            </p:cNvPr>
            <p:cNvSpPr/>
            <p:nvPr/>
          </p:nvSpPr>
          <p:spPr>
            <a:xfrm>
              <a:off x="8527076" y="514561"/>
              <a:ext cx="2198077" cy="1081455"/>
            </a:xfrm>
            <a:prstGeom prst="rect">
              <a:avLst/>
            </a:prstGeom>
            <a:solidFill>
              <a:srgbClr val="000232"/>
            </a:solidFill>
            <a:ln>
              <a:solidFill>
                <a:srgbClr val="000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 raster to final raster stack</a:t>
              </a:r>
            </a:p>
          </p:txBody>
        </p:sp>
        <p:sp>
          <p:nvSpPr>
            <p:cNvPr id="11" name="Rectangle 10">
              <a:extLst>
                <a:ext uri="{FF2B5EF4-FFF2-40B4-BE49-F238E27FC236}">
                  <a16:creationId xmlns:a16="http://schemas.microsoft.com/office/drawing/2014/main" id="{9C0FC100-1AC0-09E1-2621-D51D144C5B54}"/>
                </a:ext>
              </a:extLst>
            </p:cNvPr>
            <p:cNvSpPr/>
            <p:nvPr/>
          </p:nvSpPr>
          <p:spPr>
            <a:xfrm>
              <a:off x="9100090" y="3069765"/>
              <a:ext cx="2424845" cy="1081455"/>
            </a:xfrm>
            <a:prstGeom prst="rect">
              <a:avLst/>
            </a:prstGeom>
            <a:solidFill>
              <a:srgbClr val="000232"/>
            </a:solidFill>
            <a:ln>
              <a:solidFill>
                <a:srgbClr val="000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 a linear model to test if abundance is changing through time</a:t>
              </a:r>
            </a:p>
          </p:txBody>
        </p:sp>
        <p:sp>
          <p:nvSpPr>
            <p:cNvPr id="12" name="Arrow: Circular 11">
              <a:extLst>
                <a:ext uri="{FF2B5EF4-FFF2-40B4-BE49-F238E27FC236}">
                  <a16:creationId xmlns:a16="http://schemas.microsoft.com/office/drawing/2014/main" id="{17ED66F1-F812-B2EB-9E2A-5A44DF210130}"/>
                </a:ext>
              </a:extLst>
            </p:cNvPr>
            <p:cNvSpPr/>
            <p:nvPr/>
          </p:nvSpPr>
          <p:spPr>
            <a:xfrm rot="5400000">
              <a:off x="3992199" y="883999"/>
              <a:ext cx="3658600" cy="3611894"/>
            </a:xfrm>
            <a:prstGeom prst="circularArrow">
              <a:avLst>
                <a:gd name="adj1" fmla="val 4500"/>
                <a:gd name="adj2" fmla="val 1005730"/>
                <a:gd name="adj3" fmla="val 6596351"/>
                <a:gd name="adj4" fmla="val 10800000"/>
                <a:gd name="adj5" fmla="val 4834"/>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DB334319-E84D-2BA5-207B-CA2601E2D185}"/>
                </a:ext>
              </a:extLst>
            </p:cNvPr>
            <p:cNvSpPr/>
            <p:nvPr/>
          </p:nvSpPr>
          <p:spPr>
            <a:xfrm>
              <a:off x="4685201" y="519169"/>
              <a:ext cx="2198077" cy="1081455"/>
            </a:xfrm>
            <a:prstGeom prst="rect">
              <a:avLst/>
            </a:prstGeom>
            <a:solidFill>
              <a:srgbClr val="000232"/>
            </a:solidFill>
            <a:ln>
              <a:solidFill>
                <a:srgbClr val="000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Converts to spatially explicit</a:t>
              </a:r>
            </a:p>
          </p:txBody>
        </p:sp>
        <p:sp>
          <p:nvSpPr>
            <p:cNvPr id="10" name="Rectangle 9">
              <a:extLst>
                <a:ext uri="{FF2B5EF4-FFF2-40B4-BE49-F238E27FC236}">
                  <a16:creationId xmlns:a16="http://schemas.microsoft.com/office/drawing/2014/main" id="{5FECBF60-D9F5-568A-6928-9496C4230754}"/>
                </a:ext>
              </a:extLst>
            </p:cNvPr>
            <p:cNvSpPr/>
            <p:nvPr/>
          </p:nvSpPr>
          <p:spPr>
            <a:xfrm>
              <a:off x="4722460" y="3502974"/>
              <a:ext cx="2198077" cy="1081455"/>
            </a:xfrm>
            <a:prstGeom prst="rect">
              <a:avLst/>
            </a:prstGeom>
            <a:solidFill>
              <a:srgbClr val="000232"/>
            </a:solidFill>
            <a:ln>
              <a:solidFill>
                <a:srgbClr val="000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Plotting</a:t>
              </a:r>
            </a:p>
          </p:txBody>
        </p:sp>
        <p:sp>
          <p:nvSpPr>
            <p:cNvPr id="14" name="Arrow: Right 13">
              <a:extLst>
                <a:ext uri="{FF2B5EF4-FFF2-40B4-BE49-F238E27FC236}">
                  <a16:creationId xmlns:a16="http://schemas.microsoft.com/office/drawing/2014/main" id="{8F45FBDC-2BF9-3E0A-F14E-7063EEC8A948}"/>
                </a:ext>
              </a:extLst>
            </p:cNvPr>
            <p:cNvSpPr/>
            <p:nvPr/>
          </p:nvSpPr>
          <p:spPr>
            <a:xfrm>
              <a:off x="3147646" y="860646"/>
              <a:ext cx="1424354" cy="273562"/>
            </a:xfrm>
            <a:prstGeom prst="rightArrow">
              <a:avLst>
                <a:gd name="adj1" fmla="val 50000"/>
                <a:gd name="adj2" fmla="val 94996"/>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325F9C5-AB78-C480-0135-B6671BCF44E7}"/>
                </a:ext>
              </a:extLst>
            </p:cNvPr>
            <p:cNvSpPr/>
            <p:nvPr/>
          </p:nvSpPr>
          <p:spPr>
            <a:xfrm>
              <a:off x="6993000" y="860646"/>
              <a:ext cx="1424354" cy="273562"/>
            </a:xfrm>
            <a:prstGeom prst="rightArrow">
              <a:avLst>
                <a:gd name="adj1" fmla="val 50000"/>
                <a:gd name="adj2" fmla="val 94996"/>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53C4CE5-6CE8-B866-8E1E-C9948B7D7F69}"/>
                </a:ext>
              </a:extLst>
            </p:cNvPr>
            <p:cNvSpPr/>
            <p:nvPr/>
          </p:nvSpPr>
          <p:spPr>
            <a:xfrm>
              <a:off x="7447085" y="3336930"/>
              <a:ext cx="1591407" cy="273562"/>
            </a:xfrm>
            <a:prstGeom prst="rightArrow">
              <a:avLst>
                <a:gd name="adj1" fmla="val 50000"/>
                <a:gd name="adj2" fmla="val 94996"/>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2F2E674-9079-20D2-F988-33579A5AFE0A}"/>
                </a:ext>
              </a:extLst>
            </p:cNvPr>
            <p:cNvGrpSpPr/>
            <p:nvPr/>
          </p:nvGrpSpPr>
          <p:grpSpPr>
            <a:xfrm>
              <a:off x="702098" y="3788810"/>
              <a:ext cx="1673549" cy="811256"/>
              <a:chOff x="228600" y="4255704"/>
              <a:chExt cx="1673549" cy="811256"/>
            </a:xfrm>
          </p:grpSpPr>
          <p:grpSp>
            <p:nvGrpSpPr>
              <p:cNvPr id="23" name="Group 22">
                <a:extLst>
                  <a:ext uri="{FF2B5EF4-FFF2-40B4-BE49-F238E27FC236}">
                    <a16:creationId xmlns:a16="http://schemas.microsoft.com/office/drawing/2014/main" id="{0F9C9215-26FC-F100-FDB8-E18048D5F11E}"/>
                  </a:ext>
                </a:extLst>
              </p:cNvPr>
              <p:cNvGrpSpPr/>
              <p:nvPr/>
            </p:nvGrpSpPr>
            <p:grpSpPr>
              <a:xfrm>
                <a:off x="386685" y="4255704"/>
                <a:ext cx="1515464" cy="811256"/>
                <a:chOff x="386685" y="4255704"/>
                <a:chExt cx="1515464" cy="811256"/>
              </a:xfrm>
            </p:grpSpPr>
            <p:sp>
              <p:nvSpPr>
                <p:cNvPr id="17" name="Arrow: Right 16">
                  <a:extLst>
                    <a:ext uri="{FF2B5EF4-FFF2-40B4-BE49-F238E27FC236}">
                      <a16:creationId xmlns:a16="http://schemas.microsoft.com/office/drawing/2014/main" id="{33474503-EE47-D15E-400D-253B9AC30F84}"/>
                    </a:ext>
                  </a:extLst>
                </p:cNvPr>
                <p:cNvSpPr/>
                <p:nvPr/>
              </p:nvSpPr>
              <p:spPr>
                <a:xfrm>
                  <a:off x="386685" y="4365443"/>
                  <a:ext cx="360661" cy="153803"/>
                </a:xfrm>
                <a:prstGeom prst="rightArrow">
                  <a:avLst>
                    <a:gd name="adj1" fmla="val 50000"/>
                    <a:gd name="adj2" fmla="val 94996"/>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CD2829BD-2856-2839-F1E9-D05CE1BAE26F}"/>
                    </a:ext>
                  </a:extLst>
                </p:cNvPr>
                <p:cNvSpPr/>
                <p:nvPr/>
              </p:nvSpPr>
              <p:spPr>
                <a:xfrm>
                  <a:off x="386685" y="4580480"/>
                  <a:ext cx="360661" cy="153803"/>
                </a:xfrm>
                <a:prstGeom prst="rightArrow">
                  <a:avLst>
                    <a:gd name="adj1" fmla="val 50000"/>
                    <a:gd name="adj2" fmla="val 94996"/>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741EE2B-E65C-1ACE-12E8-94A72DF237FD}"/>
                    </a:ext>
                  </a:extLst>
                </p:cNvPr>
                <p:cNvSpPr/>
                <p:nvPr/>
              </p:nvSpPr>
              <p:spPr>
                <a:xfrm>
                  <a:off x="386685" y="4805393"/>
                  <a:ext cx="360661" cy="153803"/>
                </a:xfrm>
                <a:prstGeom prst="rightArrow">
                  <a:avLst>
                    <a:gd name="adj1" fmla="val 50000"/>
                    <a:gd name="adj2" fmla="val 94996"/>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5114213-86A6-718A-CF3C-239AC9F9B8E5}"/>
                    </a:ext>
                  </a:extLst>
                </p:cNvPr>
                <p:cNvSpPr txBox="1"/>
                <p:nvPr/>
              </p:nvSpPr>
              <p:spPr>
                <a:xfrm>
                  <a:off x="753606" y="4255704"/>
                  <a:ext cx="1044132" cy="369332"/>
                </a:xfrm>
                <a:prstGeom prst="rect">
                  <a:avLst/>
                </a:prstGeom>
                <a:noFill/>
              </p:spPr>
              <p:txBody>
                <a:bodyPr wrap="none" rtlCol="0">
                  <a:spAutoFit/>
                </a:bodyPr>
                <a:lstStyle/>
                <a:p>
                  <a:r>
                    <a:rPr lang="en-US" dirty="0">
                      <a:solidFill>
                        <a:schemeClr val="bg1"/>
                      </a:solidFill>
                    </a:rPr>
                    <a:t>First year</a:t>
                  </a:r>
                </a:p>
              </p:txBody>
            </p:sp>
            <p:sp>
              <p:nvSpPr>
                <p:cNvPr id="21" name="TextBox 20">
                  <a:extLst>
                    <a:ext uri="{FF2B5EF4-FFF2-40B4-BE49-F238E27FC236}">
                      <a16:creationId xmlns:a16="http://schemas.microsoft.com/office/drawing/2014/main" id="{F07FB685-601C-1196-F5D3-4D1DACF732AC}"/>
                    </a:ext>
                  </a:extLst>
                </p:cNvPr>
                <p:cNvSpPr txBox="1"/>
                <p:nvPr/>
              </p:nvSpPr>
              <p:spPr>
                <a:xfrm>
                  <a:off x="747346" y="4474690"/>
                  <a:ext cx="1154803" cy="369332"/>
                </a:xfrm>
                <a:prstGeom prst="rect">
                  <a:avLst/>
                </a:prstGeom>
                <a:noFill/>
              </p:spPr>
              <p:txBody>
                <a:bodyPr wrap="none" rtlCol="0">
                  <a:spAutoFit/>
                </a:bodyPr>
                <a:lstStyle/>
                <a:p>
                  <a:r>
                    <a:rPr lang="en-US" dirty="0">
                      <a:solidFill>
                        <a:schemeClr val="bg1"/>
                      </a:solidFill>
                    </a:rPr>
                    <a:t>Every year</a:t>
                  </a:r>
                </a:p>
              </p:txBody>
            </p:sp>
            <p:sp>
              <p:nvSpPr>
                <p:cNvPr id="22" name="TextBox 21">
                  <a:extLst>
                    <a:ext uri="{FF2B5EF4-FFF2-40B4-BE49-F238E27FC236}">
                      <a16:creationId xmlns:a16="http://schemas.microsoft.com/office/drawing/2014/main" id="{88B6DD33-3DB7-F0E1-4BF2-2712960891A6}"/>
                    </a:ext>
                  </a:extLst>
                </p:cNvPr>
                <p:cNvSpPr txBox="1"/>
                <p:nvPr/>
              </p:nvSpPr>
              <p:spPr>
                <a:xfrm>
                  <a:off x="760586" y="4697628"/>
                  <a:ext cx="1017651" cy="369332"/>
                </a:xfrm>
                <a:prstGeom prst="rect">
                  <a:avLst/>
                </a:prstGeom>
                <a:noFill/>
              </p:spPr>
              <p:txBody>
                <a:bodyPr wrap="none" rtlCol="0">
                  <a:spAutoFit/>
                </a:bodyPr>
                <a:lstStyle/>
                <a:p>
                  <a:r>
                    <a:rPr lang="en-US" dirty="0">
                      <a:solidFill>
                        <a:schemeClr val="bg1"/>
                      </a:solidFill>
                    </a:rPr>
                    <a:t>Last year</a:t>
                  </a:r>
                </a:p>
              </p:txBody>
            </p:sp>
          </p:grpSp>
          <p:sp>
            <p:nvSpPr>
              <p:cNvPr id="24" name="Rectangle: Rounded Corners 23">
                <a:extLst>
                  <a:ext uri="{FF2B5EF4-FFF2-40B4-BE49-F238E27FC236}">
                    <a16:creationId xmlns:a16="http://schemas.microsoft.com/office/drawing/2014/main" id="{95402018-BE82-2DB1-4EB8-B5B0AFE89C08}"/>
                  </a:ext>
                </a:extLst>
              </p:cNvPr>
              <p:cNvSpPr/>
              <p:nvPr/>
            </p:nvSpPr>
            <p:spPr>
              <a:xfrm>
                <a:off x="228600" y="4255704"/>
                <a:ext cx="1673549" cy="81125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24754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85DDAF3-576D-464F-9835-3A8468FFE21A}"/>
              </a:ext>
            </a:extLst>
          </p:cNvPr>
          <p:cNvSpPr/>
          <p:nvPr/>
        </p:nvSpPr>
        <p:spPr>
          <a:xfrm>
            <a:off x="4910109" y="1461248"/>
            <a:ext cx="7144871" cy="5223045"/>
          </a:xfrm>
          <a:prstGeom prst="roundRect">
            <a:avLst>
              <a:gd name="adj" fmla="val 1169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292916" y="876482"/>
            <a:ext cx="4419970" cy="1789401"/>
          </a:xfrm>
          <a:prstGeom prst="rect">
            <a:avLst/>
          </a:prstGeom>
          <a:noFill/>
        </p:spPr>
        <p:txBody>
          <a:bodyPr wrap="square" rtlCol="0">
            <a:spAutoFit/>
          </a:bodyPr>
          <a:lstStyle/>
          <a:p>
            <a:pPr algn="just"/>
            <a:r>
              <a:rPr lang="en-GB" sz="2400" dirty="0"/>
              <a:t>Once upon 20 years ago…</a:t>
            </a:r>
          </a:p>
          <a:p>
            <a:pPr algn="just"/>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Tx/>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best tool to make spatio-temporal simulation models</a:t>
            </a:r>
          </a:p>
        </p:txBody>
      </p:sp>
      <p:pic>
        <p:nvPicPr>
          <p:cNvPr id="10" name="Picture 9">
            <a:extLst>
              <a:ext uri="{FF2B5EF4-FFF2-40B4-BE49-F238E27FC236}">
                <a16:creationId xmlns:a16="http://schemas.microsoft.com/office/drawing/2014/main" id="{929B972A-A6D1-4680-9619-D8B4983B242F}"/>
              </a:ext>
            </a:extLst>
          </p:cNvPr>
          <p:cNvPicPr>
            <a:picLocks noChangeAspect="1"/>
          </p:cNvPicPr>
          <p:nvPr/>
        </p:nvPicPr>
        <p:blipFill rotWithShape="1">
          <a:blip r:embed="rId2">
            <a:extLst>
              <a:ext uri="{28A0092B-C50C-407E-A947-70E740481C1C}">
                <a14:useLocalDpi xmlns:a14="http://schemas.microsoft.com/office/drawing/2010/main" val="0"/>
              </a:ext>
            </a:extLst>
          </a:blip>
          <a:srcRect l="37176" r="41059"/>
          <a:stretch/>
        </p:blipFill>
        <p:spPr>
          <a:xfrm>
            <a:off x="5378617" y="2128558"/>
            <a:ext cx="1658471" cy="4286250"/>
          </a:xfrm>
          <a:prstGeom prst="rect">
            <a:avLst/>
          </a:prstGeom>
        </p:spPr>
      </p:pic>
      <p:pic>
        <p:nvPicPr>
          <p:cNvPr id="14" name="Picture 13">
            <a:extLst>
              <a:ext uri="{FF2B5EF4-FFF2-40B4-BE49-F238E27FC236}">
                <a16:creationId xmlns:a16="http://schemas.microsoft.com/office/drawing/2014/main" id="{D33581AA-B8F3-4711-B9F7-8CB8AA70A349}"/>
              </a:ext>
            </a:extLst>
          </p:cNvPr>
          <p:cNvPicPr>
            <a:picLocks noChangeAspect="1"/>
          </p:cNvPicPr>
          <p:nvPr/>
        </p:nvPicPr>
        <p:blipFill>
          <a:blip r:embed="rId3"/>
          <a:stretch>
            <a:fillRect/>
          </a:stretch>
        </p:blipFill>
        <p:spPr>
          <a:xfrm>
            <a:off x="8273932" y="2252514"/>
            <a:ext cx="3476247" cy="4323660"/>
          </a:xfrm>
          <a:prstGeom prst="rect">
            <a:avLst/>
          </a:prstGeom>
        </p:spPr>
      </p:pic>
      <p:pic>
        <p:nvPicPr>
          <p:cNvPr id="16" name="Picture 15">
            <a:extLst>
              <a:ext uri="{FF2B5EF4-FFF2-40B4-BE49-F238E27FC236}">
                <a16:creationId xmlns:a16="http://schemas.microsoft.com/office/drawing/2014/main" id="{3B0E831E-BA21-4C8A-80DC-7AC1D217D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811" y="2726969"/>
            <a:ext cx="770646" cy="770646"/>
          </a:xfrm>
          <a:prstGeom prst="rect">
            <a:avLst/>
          </a:prstGeom>
        </p:spPr>
      </p:pic>
      <p:sp>
        <p:nvSpPr>
          <p:cNvPr id="17" name="TextBox 16">
            <a:extLst>
              <a:ext uri="{FF2B5EF4-FFF2-40B4-BE49-F238E27FC236}">
                <a16:creationId xmlns:a16="http://schemas.microsoft.com/office/drawing/2014/main" id="{CC91E251-83EC-4992-954C-30F0D3730731}"/>
              </a:ext>
            </a:extLst>
          </p:cNvPr>
          <p:cNvSpPr txBox="1"/>
          <p:nvPr/>
        </p:nvSpPr>
        <p:spPr>
          <a:xfrm>
            <a:off x="9851077" y="2765528"/>
            <a:ext cx="1142429" cy="584775"/>
          </a:xfrm>
          <a:prstGeom prst="rect">
            <a:avLst/>
          </a:prstGeom>
          <a:noFill/>
        </p:spPr>
        <p:txBody>
          <a:bodyPr wrap="none" rtlCol="0">
            <a:spAutoFit/>
          </a:bodyPr>
          <a:lstStyle/>
          <a:p>
            <a:r>
              <a:rPr lang="en-GB" sz="3200" b="1" dirty="0">
                <a:solidFill>
                  <a:srgbClr val="002060"/>
                </a:solidFill>
              </a:rPr>
              <a:t>SELES</a:t>
            </a:r>
            <a:endParaRPr lang="en-GB" b="1" dirty="0">
              <a:solidFill>
                <a:srgbClr val="002060"/>
              </a:solidFill>
            </a:endParaRPr>
          </a:p>
        </p:txBody>
      </p:sp>
      <p:pic>
        <p:nvPicPr>
          <p:cNvPr id="19" name="Picture 18">
            <a:extLst>
              <a:ext uri="{FF2B5EF4-FFF2-40B4-BE49-F238E27FC236}">
                <a16:creationId xmlns:a16="http://schemas.microsoft.com/office/drawing/2014/main" id="{B7A375CA-B016-4777-BE3E-D6BB7CBB4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619" y="3619809"/>
            <a:ext cx="790915" cy="889120"/>
          </a:xfrm>
          <a:prstGeom prst="rect">
            <a:avLst/>
          </a:prstGeom>
        </p:spPr>
      </p:pic>
    </p:spTree>
    <p:extLst>
      <p:ext uri="{BB962C8B-B14F-4D97-AF65-F5344CB8AC3E}">
        <p14:creationId xmlns:p14="http://schemas.microsoft.com/office/powerpoint/2010/main" val="39668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85DDAF3-576D-464F-9835-3A8468FFE21A}"/>
              </a:ext>
            </a:extLst>
          </p:cNvPr>
          <p:cNvSpPr/>
          <p:nvPr/>
        </p:nvSpPr>
        <p:spPr>
          <a:xfrm>
            <a:off x="4910109" y="1461248"/>
            <a:ext cx="7144871" cy="5223045"/>
          </a:xfrm>
          <a:prstGeom prst="roundRect">
            <a:avLst>
              <a:gd name="adj" fmla="val 1169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292916" y="876482"/>
            <a:ext cx="4419970" cy="4005392"/>
          </a:xfrm>
          <a:prstGeom prst="rect">
            <a:avLst/>
          </a:prstGeom>
          <a:noFill/>
        </p:spPr>
        <p:txBody>
          <a:bodyPr wrap="square" rtlCol="0">
            <a:spAutoFit/>
          </a:bodyPr>
          <a:lstStyle/>
          <a:p>
            <a:pPr algn="just"/>
            <a:r>
              <a:rPr lang="en-GB" sz="2400" dirty="0"/>
              <a:t>Once upon 20 years ago…</a:t>
            </a:r>
          </a:p>
          <a:p>
            <a:pPr algn="just"/>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Tx/>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best tool to make spatio-temporal simulation models</a:t>
            </a:r>
          </a:p>
          <a:p>
            <a:pPr marL="285750" indent="-285750" algn="just">
              <a:lnSpc>
                <a:spcPct val="150000"/>
              </a:lnSpc>
              <a:buFontTx/>
              <a:buChar char="-"/>
            </a:pPr>
            <a:r>
              <a:rPr lang="en-GB" sz="2400" dirty="0"/>
              <a:t>tool to make simulation models that is paradigm-free, and easy for ecologists to learn and use</a:t>
            </a:r>
          </a:p>
          <a:p>
            <a:pPr algn="just">
              <a:lnSpc>
                <a:spcPct val="150000"/>
              </a:lnSpc>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3332FCC-1C6A-4D2A-84B1-5FBF348CCCAF}"/>
              </a:ext>
            </a:extLst>
          </p:cNvPr>
          <p:cNvPicPr>
            <a:picLocks noChangeAspect="1"/>
          </p:cNvPicPr>
          <p:nvPr/>
        </p:nvPicPr>
        <p:blipFill rotWithShape="1">
          <a:blip r:embed="rId2">
            <a:extLst>
              <a:ext uri="{28A0092B-C50C-407E-A947-70E740481C1C}">
                <a14:useLocalDpi xmlns:a14="http://schemas.microsoft.com/office/drawing/2010/main" val="0"/>
              </a:ext>
            </a:extLst>
          </a:blip>
          <a:srcRect t="8066" r="73647" b="-2811"/>
          <a:stretch/>
        </p:blipFill>
        <p:spPr>
          <a:xfrm>
            <a:off x="5312628" y="1523828"/>
            <a:ext cx="2517961" cy="5092126"/>
          </a:xfrm>
          <a:prstGeom prst="rect">
            <a:avLst/>
          </a:prstGeom>
        </p:spPr>
      </p:pic>
      <p:pic>
        <p:nvPicPr>
          <p:cNvPr id="15" name="Picture 14">
            <a:extLst>
              <a:ext uri="{FF2B5EF4-FFF2-40B4-BE49-F238E27FC236}">
                <a16:creationId xmlns:a16="http://schemas.microsoft.com/office/drawing/2014/main" id="{C17E6F07-DC50-4E1C-89DA-0204BDE03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6847" y="1913866"/>
            <a:ext cx="2730873" cy="2116049"/>
          </a:xfrm>
          <a:prstGeom prst="rect">
            <a:avLst/>
          </a:prstGeom>
        </p:spPr>
      </p:pic>
    </p:spTree>
    <p:extLst>
      <p:ext uri="{BB962C8B-B14F-4D97-AF65-F5344CB8AC3E}">
        <p14:creationId xmlns:p14="http://schemas.microsoft.com/office/powerpoint/2010/main" val="111864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fltVal val="0"/>
                                          </p:val>
                                        </p:tav>
                                        <p:tav tm="100000">
                                          <p:val>
                                            <p:strVal val="#ppt_w"/>
                                          </p:val>
                                        </p:tav>
                                      </p:tavLst>
                                    </p:anim>
                                    <p:anim calcmode="lin" valueType="num">
                                      <p:cBhvr>
                                        <p:cTn id="18" dur="1000" fill="hold"/>
                                        <p:tgtEl>
                                          <p:spTgt spid="15"/>
                                        </p:tgtEl>
                                        <p:attrNameLst>
                                          <p:attrName>ppt_h</p:attrName>
                                        </p:attrNameLst>
                                      </p:cBhvr>
                                      <p:tavLst>
                                        <p:tav tm="0">
                                          <p:val>
                                            <p:fltVal val="0"/>
                                          </p:val>
                                        </p:tav>
                                        <p:tav tm="100000">
                                          <p:val>
                                            <p:strVal val="#ppt_h"/>
                                          </p:val>
                                        </p:tav>
                                      </p:tavLst>
                                    </p:anim>
                                    <p:anim calcmode="lin" valueType="num">
                                      <p:cBhvr>
                                        <p:cTn id="19" dur="1000" fill="hold"/>
                                        <p:tgtEl>
                                          <p:spTgt spid="15"/>
                                        </p:tgtEl>
                                        <p:attrNameLst>
                                          <p:attrName>style.rotation</p:attrName>
                                        </p:attrNameLst>
                                      </p:cBhvr>
                                      <p:tavLst>
                                        <p:tav tm="0">
                                          <p:val>
                                            <p:fltVal val="90"/>
                                          </p:val>
                                        </p:tav>
                                        <p:tav tm="100000">
                                          <p:val>
                                            <p:fltVal val="0"/>
                                          </p:val>
                                        </p:tav>
                                      </p:tavLst>
                                    </p:anim>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85DDAF3-576D-464F-9835-3A8468FFE21A}"/>
              </a:ext>
            </a:extLst>
          </p:cNvPr>
          <p:cNvSpPr/>
          <p:nvPr/>
        </p:nvSpPr>
        <p:spPr>
          <a:xfrm>
            <a:off x="4910109" y="1461248"/>
            <a:ext cx="7144871" cy="5223045"/>
          </a:xfrm>
          <a:prstGeom prst="roundRect">
            <a:avLst>
              <a:gd name="adj" fmla="val 1169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292916" y="876482"/>
            <a:ext cx="4419970" cy="6221383"/>
          </a:xfrm>
          <a:prstGeom prst="rect">
            <a:avLst/>
          </a:prstGeom>
          <a:noFill/>
        </p:spPr>
        <p:txBody>
          <a:bodyPr wrap="square" rtlCol="0">
            <a:spAutoFit/>
          </a:bodyPr>
          <a:lstStyle/>
          <a:p>
            <a:pPr algn="just"/>
            <a:r>
              <a:rPr lang="en-GB" sz="2400" dirty="0"/>
              <a:t>Once upon 20 years ago…</a:t>
            </a:r>
          </a:p>
          <a:p>
            <a:pPr algn="just"/>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Tx/>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best tool to make spatio-temporal simulation models</a:t>
            </a:r>
          </a:p>
          <a:p>
            <a:pPr marL="285750" indent="-285750" algn="just">
              <a:lnSpc>
                <a:spcPct val="150000"/>
              </a:lnSpc>
              <a:buFontTx/>
              <a:buChar char="-"/>
            </a:pPr>
            <a:r>
              <a:rPr lang="en-GB" sz="2400" dirty="0"/>
              <a:t>tool to make simulation models that is paradigm-free, and easy for ecologists to learn and use</a:t>
            </a:r>
          </a:p>
          <a:p>
            <a:pPr marL="342900" indent="-342900" algn="just">
              <a:lnSpc>
                <a:spcPct val="150000"/>
              </a:lnSpc>
              <a:buFontTx/>
              <a:buChar char="-"/>
            </a:pPr>
            <a:r>
              <a:rPr lang="en-GB" sz="2400" u="sng" dirty="0"/>
              <a:t>Parameter Estimation</a:t>
            </a:r>
          </a:p>
          <a:p>
            <a:pPr marL="342900" indent="-342900" algn="just">
              <a:lnSpc>
                <a:spcPct val="150000"/>
              </a:lnSpc>
              <a:buFontTx/>
              <a:buChar char="-"/>
            </a:pPr>
            <a:r>
              <a:rPr lang="en-GB" sz="2400" u="sng" dirty="0"/>
              <a:t>R</a:t>
            </a:r>
            <a:r>
              <a:rPr lang="en-GB" sz="2400" u="sng" baseline="30000" dirty="0"/>
              <a:t>3</a:t>
            </a:r>
          </a:p>
          <a:p>
            <a:pPr marL="342900" indent="-342900" algn="just">
              <a:lnSpc>
                <a:spcPct val="150000"/>
              </a:lnSpc>
              <a:buFontTx/>
              <a:buChar char="-"/>
            </a:pPr>
            <a:r>
              <a:rPr lang="en-GB" sz="2400" u="sng" dirty="0"/>
              <a:t>Uncertainty</a:t>
            </a:r>
            <a:endParaRPr lang="en-GB" sz="2400" dirty="0"/>
          </a:p>
          <a:p>
            <a:pPr marL="285750" indent="-285750" algn="just">
              <a:lnSpc>
                <a:spcPct val="150000"/>
              </a:lnSpc>
              <a:buFontTx/>
              <a:buChar char="-"/>
            </a:pPr>
            <a:endParaRPr lang="en-GB" sz="2400" dirty="0"/>
          </a:p>
          <a:p>
            <a:pPr algn="just">
              <a:lnSpc>
                <a:spcPct val="150000"/>
              </a:lnSpc>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0E5C2A1-9701-453A-B491-3F90B2025768}"/>
              </a:ext>
            </a:extLst>
          </p:cNvPr>
          <p:cNvPicPr>
            <a:picLocks noChangeAspect="1"/>
          </p:cNvPicPr>
          <p:nvPr/>
        </p:nvPicPr>
        <p:blipFill rotWithShape="1">
          <a:blip r:embed="rId3">
            <a:extLst>
              <a:ext uri="{28A0092B-C50C-407E-A947-70E740481C1C}">
                <a14:useLocalDpi xmlns:a14="http://schemas.microsoft.com/office/drawing/2010/main" val="0"/>
              </a:ext>
            </a:extLst>
          </a:blip>
          <a:srcRect l="5210" t="8902" r="3731" b="14549"/>
          <a:stretch/>
        </p:blipFill>
        <p:spPr>
          <a:xfrm>
            <a:off x="5116297" y="2940424"/>
            <a:ext cx="6938683" cy="3281079"/>
          </a:xfrm>
          <a:prstGeom prst="rect">
            <a:avLst/>
          </a:prstGeom>
        </p:spPr>
      </p:pic>
      <p:sp>
        <p:nvSpPr>
          <p:cNvPr id="7" name="Cloud 6">
            <a:extLst>
              <a:ext uri="{FF2B5EF4-FFF2-40B4-BE49-F238E27FC236}">
                <a16:creationId xmlns:a16="http://schemas.microsoft.com/office/drawing/2014/main" id="{F201DF13-3773-4A77-B6D9-B2A35AEC2D3E}"/>
              </a:ext>
            </a:extLst>
          </p:cNvPr>
          <p:cNvSpPr/>
          <p:nvPr/>
        </p:nvSpPr>
        <p:spPr>
          <a:xfrm>
            <a:off x="6884895" y="1548653"/>
            <a:ext cx="2689411" cy="1636059"/>
          </a:xfrm>
          <a:prstGeom prst="cloud">
            <a:avLst/>
          </a:prstGeom>
          <a:solidFill>
            <a:srgbClr val="E7F9F4"/>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loud 14">
            <a:extLst>
              <a:ext uri="{FF2B5EF4-FFF2-40B4-BE49-F238E27FC236}">
                <a16:creationId xmlns:a16="http://schemas.microsoft.com/office/drawing/2014/main" id="{D9AE65CD-A643-482C-89B7-557FF6787E56}"/>
              </a:ext>
            </a:extLst>
          </p:cNvPr>
          <p:cNvSpPr/>
          <p:nvPr/>
        </p:nvSpPr>
        <p:spPr>
          <a:xfrm>
            <a:off x="6096000" y="2734235"/>
            <a:ext cx="197224" cy="206189"/>
          </a:xfrm>
          <a:prstGeom prst="cloud">
            <a:avLst/>
          </a:prstGeom>
          <a:solidFill>
            <a:srgbClr val="E7F9F4"/>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loud 17">
            <a:extLst>
              <a:ext uri="{FF2B5EF4-FFF2-40B4-BE49-F238E27FC236}">
                <a16:creationId xmlns:a16="http://schemas.microsoft.com/office/drawing/2014/main" id="{F9BCFBC7-1FCB-47C2-B18F-1492AC34B1C5}"/>
              </a:ext>
            </a:extLst>
          </p:cNvPr>
          <p:cNvSpPr/>
          <p:nvPr/>
        </p:nvSpPr>
        <p:spPr>
          <a:xfrm>
            <a:off x="6302188" y="2356609"/>
            <a:ext cx="385484" cy="359696"/>
          </a:xfrm>
          <a:prstGeom prst="cloud">
            <a:avLst/>
          </a:prstGeom>
          <a:solidFill>
            <a:srgbClr val="E7F9F4"/>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loud 19">
            <a:extLst>
              <a:ext uri="{FF2B5EF4-FFF2-40B4-BE49-F238E27FC236}">
                <a16:creationId xmlns:a16="http://schemas.microsoft.com/office/drawing/2014/main" id="{94277F25-0D08-41CE-B18E-C1638186170E}"/>
              </a:ext>
            </a:extLst>
          </p:cNvPr>
          <p:cNvSpPr/>
          <p:nvPr/>
        </p:nvSpPr>
        <p:spPr>
          <a:xfrm rot="12965747">
            <a:off x="10258205" y="2725269"/>
            <a:ext cx="197224" cy="206189"/>
          </a:xfrm>
          <a:prstGeom prst="cloud">
            <a:avLst/>
          </a:prstGeom>
          <a:solidFill>
            <a:srgbClr val="E7F9F4"/>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loud 20">
            <a:extLst>
              <a:ext uri="{FF2B5EF4-FFF2-40B4-BE49-F238E27FC236}">
                <a16:creationId xmlns:a16="http://schemas.microsoft.com/office/drawing/2014/main" id="{7D6B404E-CC9B-40C8-8866-DE1F27E25F8D}"/>
              </a:ext>
            </a:extLst>
          </p:cNvPr>
          <p:cNvSpPr/>
          <p:nvPr/>
        </p:nvSpPr>
        <p:spPr>
          <a:xfrm rot="12792134">
            <a:off x="9838546" y="2298356"/>
            <a:ext cx="385484" cy="359696"/>
          </a:xfrm>
          <a:prstGeom prst="cloud">
            <a:avLst/>
          </a:prstGeom>
          <a:solidFill>
            <a:srgbClr val="E7F9F4"/>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BA071546-5335-4D2C-82E2-C0D56F59FC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4077" y="1776975"/>
            <a:ext cx="1179413" cy="1179413"/>
          </a:xfrm>
          <a:prstGeom prst="rect">
            <a:avLst/>
          </a:prstGeom>
        </p:spPr>
      </p:pic>
      <p:sp>
        <p:nvSpPr>
          <p:cNvPr id="3" name="TextBox 2">
            <a:extLst>
              <a:ext uri="{FF2B5EF4-FFF2-40B4-BE49-F238E27FC236}">
                <a16:creationId xmlns:a16="http://schemas.microsoft.com/office/drawing/2014/main" id="{4E669151-ECC5-859B-F06A-D8C6C87F3E6B}"/>
              </a:ext>
            </a:extLst>
          </p:cNvPr>
          <p:cNvSpPr txBox="1"/>
          <p:nvPr/>
        </p:nvSpPr>
        <p:spPr>
          <a:xfrm>
            <a:off x="7163495" y="4066232"/>
            <a:ext cx="952505" cy="338554"/>
          </a:xfrm>
          <a:prstGeom prst="rect">
            <a:avLst/>
          </a:prstGeom>
          <a:noFill/>
        </p:spPr>
        <p:txBody>
          <a:bodyPr wrap="none" rtlCol="0">
            <a:spAutoFit/>
          </a:bodyPr>
          <a:lstStyle/>
          <a:p>
            <a:r>
              <a:rPr lang="en-US" sz="1600" dirty="0">
                <a:solidFill>
                  <a:schemeClr val="bg1">
                    <a:lumMod val="75000"/>
                    <a:lumOff val="25000"/>
                  </a:schemeClr>
                </a:solidFill>
                <a:latin typeface="Bahnschrift SemiLight Condensed" panose="020B0502040204020203" pitchFamily="34" charset="0"/>
              </a:rPr>
              <a:t>Dr. McIntire</a:t>
            </a:r>
          </a:p>
        </p:txBody>
      </p:sp>
      <p:sp>
        <p:nvSpPr>
          <p:cNvPr id="8" name="TextBox 7">
            <a:extLst>
              <a:ext uri="{FF2B5EF4-FFF2-40B4-BE49-F238E27FC236}">
                <a16:creationId xmlns:a16="http://schemas.microsoft.com/office/drawing/2014/main" id="{4E05A6F1-2022-CD9C-B0CD-26D719912BBF}"/>
              </a:ext>
            </a:extLst>
          </p:cNvPr>
          <p:cNvSpPr txBox="1"/>
          <p:nvPr/>
        </p:nvSpPr>
        <p:spPr>
          <a:xfrm>
            <a:off x="8803490" y="4066232"/>
            <a:ext cx="952505" cy="338554"/>
          </a:xfrm>
          <a:prstGeom prst="rect">
            <a:avLst/>
          </a:prstGeom>
          <a:noFill/>
        </p:spPr>
        <p:txBody>
          <a:bodyPr wrap="none" rtlCol="0">
            <a:spAutoFit/>
          </a:bodyPr>
          <a:lstStyle/>
          <a:p>
            <a:r>
              <a:rPr lang="en-US" sz="1600" dirty="0">
                <a:solidFill>
                  <a:schemeClr val="bg1">
                    <a:lumMod val="75000"/>
                    <a:lumOff val="25000"/>
                  </a:schemeClr>
                </a:solidFill>
                <a:latin typeface="Bahnschrift SemiLight Condensed" panose="020B0502040204020203" pitchFamily="34" charset="0"/>
              </a:rPr>
              <a:t>Dr. Chubaty</a:t>
            </a:r>
          </a:p>
        </p:txBody>
      </p:sp>
    </p:spTree>
    <p:extLst>
      <p:ext uri="{BB962C8B-B14F-4D97-AF65-F5344CB8AC3E}">
        <p14:creationId xmlns:p14="http://schemas.microsoft.com/office/powerpoint/2010/main" val="132632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85DDAF3-576D-464F-9835-3A8468FFE21A}"/>
              </a:ext>
            </a:extLst>
          </p:cNvPr>
          <p:cNvSpPr/>
          <p:nvPr/>
        </p:nvSpPr>
        <p:spPr>
          <a:xfrm>
            <a:off x="4910109" y="1461248"/>
            <a:ext cx="7144871" cy="5223045"/>
          </a:xfrm>
          <a:prstGeom prst="roundRect">
            <a:avLst>
              <a:gd name="adj" fmla="val 1169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292916" y="876482"/>
            <a:ext cx="4419970" cy="5667385"/>
          </a:xfrm>
          <a:prstGeom prst="rect">
            <a:avLst/>
          </a:prstGeom>
          <a:noFill/>
        </p:spPr>
        <p:txBody>
          <a:bodyPr wrap="square" rtlCol="0">
            <a:spAutoFit/>
          </a:bodyPr>
          <a:lstStyle/>
          <a:p>
            <a:pPr algn="just"/>
            <a:r>
              <a:rPr lang="en-GB" sz="2400" dirty="0"/>
              <a:t>Once upon 20 years ago…</a:t>
            </a:r>
          </a:p>
          <a:p>
            <a:pPr algn="just"/>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Tx/>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best tool to make spatio-temporal simulation models</a:t>
            </a:r>
          </a:p>
          <a:p>
            <a:pPr marL="285750" indent="-285750" algn="just">
              <a:lnSpc>
                <a:spcPct val="150000"/>
              </a:lnSpc>
              <a:buFontTx/>
              <a:buChar char="-"/>
            </a:pPr>
            <a:r>
              <a:rPr lang="en-GB" sz="2400" dirty="0"/>
              <a:t>tool to make simulation models that is paradigm-free, and easy for ecologists to learn and use</a:t>
            </a:r>
          </a:p>
          <a:p>
            <a:pPr marL="342900" indent="-342900" algn="just">
              <a:lnSpc>
                <a:spcPct val="150000"/>
              </a:lnSpc>
              <a:buFontTx/>
              <a:buChar char="-"/>
            </a:pPr>
            <a:r>
              <a:rPr lang="en-GB" sz="2400" u="sng" dirty="0"/>
              <a:t>Parameter Estimation</a:t>
            </a:r>
          </a:p>
          <a:p>
            <a:pPr marL="342900" indent="-342900" algn="just">
              <a:lnSpc>
                <a:spcPct val="150000"/>
              </a:lnSpc>
              <a:buFontTx/>
              <a:buChar char="-"/>
            </a:pPr>
            <a:r>
              <a:rPr lang="en-GB" sz="2400" u="sng" dirty="0"/>
              <a:t>R</a:t>
            </a:r>
            <a:r>
              <a:rPr lang="en-GB" sz="2400" u="sng" baseline="30000" dirty="0"/>
              <a:t>3</a:t>
            </a:r>
          </a:p>
          <a:p>
            <a:pPr marL="342900" indent="-342900" algn="just">
              <a:lnSpc>
                <a:spcPct val="150000"/>
              </a:lnSpc>
              <a:buFontTx/>
              <a:buChar char="-"/>
            </a:pPr>
            <a:r>
              <a:rPr lang="en-GB" sz="2400" u="sng" dirty="0"/>
              <a:t>Uncertainty</a:t>
            </a:r>
          </a:p>
          <a:p>
            <a:pPr marL="342900" indent="-342900" algn="just">
              <a:lnSpc>
                <a:spcPct val="150000"/>
              </a:lnSpc>
              <a:buFontTx/>
              <a:buChar char="-"/>
            </a:pPr>
            <a:r>
              <a:rPr lang="en-GB" sz="2400" b="1" dirty="0">
                <a:solidFill>
                  <a:srgbClr val="6BBF85"/>
                </a:solidFill>
              </a:rPr>
              <a:t>Aug 2017: SpaDES in CRAN</a:t>
            </a:r>
          </a:p>
        </p:txBody>
      </p:sp>
      <p:pic>
        <p:nvPicPr>
          <p:cNvPr id="4" name="Picture 3">
            <a:extLst>
              <a:ext uri="{FF2B5EF4-FFF2-40B4-BE49-F238E27FC236}">
                <a16:creationId xmlns:a16="http://schemas.microsoft.com/office/drawing/2014/main" id="{434416C8-EC66-4074-93BE-861024F15B56}"/>
              </a:ext>
            </a:extLst>
          </p:cNvPr>
          <p:cNvPicPr>
            <a:picLocks noChangeAspect="1"/>
          </p:cNvPicPr>
          <p:nvPr/>
        </p:nvPicPr>
        <p:blipFill rotWithShape="1">
          <a:blip r:embed="rId3">
            <a:extLst>
              <a:ext uri="{28A0092B-C50C-407E-A947-70E740481C1C}">
                <a14:useLocalDpi xmlns:a14="http://schemas.microsoft.com/office/drawing/2010/main" val="0"/>
              </a:ext>
            </a:extLst>
          </a:blip>
          <a:srcRect l="8942" t="7647" r="45647" b="11412"/>
          <a:stretch/>
        </p:blipFill>
        <p:spPr>
          <a:xfrm>
            <a:off x="6364941" y="1981200"/>
            <a:ext cx="4411909" cy="4423333"/>
          </a:xfrm>
          <a:prstGeom prst="rect">
            <a:avLst/>
          </a:prstGeom>
        </p:spPr>
      </p:pic>
      <p:pic>
        <p:nvPicPr>
          <p:cNvPr id="1026" name="Picture 2" descr="CRAN - Package badger">
            <a:extLst>
              <a:ext uri="{FF2B5EF4-FFF2-40B4-BE49-F238E27FC236}">
                <a16:creationId xmlns:a16="http://schemas.microsoft.com/office/drawing/2014/main" id="{1C54FF3F-AFF6-6897-27A3-977E98DD8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98" y="1499754"/>
            <a:ext cx="962891" cy="96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7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120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US"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SpaDES and the PERFICT principle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EF4321-F80C-42E8-8426-9ED4996EF80A}"/>
              </a:ext>
            </a:extLst>
          </p:cNvPr>
          <p:cNvSpPr txBox="1"/>
          <p:nvPr/>
        </p:nvSpPr>
        <p:spPr>
          <a:xfrm>
            <a:off x="435528" y="1052651"/>
            <a:ext cx="4866314" cy="2923877"/>
          </a:xfrm>
          <a:prstGeom prst="rect">
            <a:avLst/>
          </a:prstGeom>
          <a:noFill/>
        </p:spPr>
        <p:txBody>
          <a:bodyPr wrap="square" rtlCol="0">
            <a:spAutoFit/>
          </a:bodyPr>
          <a:lstStyle/>
          <a:p>
            <a:pPr algn="ctr"/>
            <a:r>
              <a:rPr lang="en-GB" sz="4000" b="1" dirty="0">
                <a:solidFill>
                  <a:srgbClr val="EBEA7A"/>
                </a:solidFill>
              </a:rPr>
              <a:t>PERFICT</a:t>
            </a:r>
            <a:r>
              <a:rPr lang="en-GB" sz="2400" dirty="0"/>
              <a:t> </a:t>
            </a:r>
          </a:p>
          <a:p>
            <a:pPr algn="just"/>
            <a:endParaRPr lang="en-GB" sz="2400" i="1" dirty="0"/>
          </a:p>
          <a:p>
            <a:pPr algn="just"/>
            <a:r>
              <a:rPr lang="en-GB" sz="2400" i="1" dirty="0">
                <a:solidFill>
                  <a:srgbClr val="000232"/>
                </a:solidFill>
              </a:rPr>
              <a:t>Make </a:t>
            </a:r>
            <a:r>
              <a:rPr lang="en-GB" sz="2400" b="1" i="1" u="sng" dirty="0">
                <a:solidFill>
                  <a:srgbClr val="000232"/>
                </a:solidFill>
              </a:rPr>
              <a:t>P</a:t>
            </a:r>
            <a:r>
              <a:rPr lang="en-GB" sz="2400" i="1" dirty="0">
                <a:solidFill>
                  <a:srgbClr val="000232"/>
                </a:solidFill>
              </a:rPr>
              <a:t>redictions, </a:t>
            </a:r>
            <a:r>
              <a:rPr lang="en-GB" sz="2400" b="1" i="1" u="sng" dirty="0">
                <a:solidFill>
                  <a:srgbClr val="000232"/>
                </a:solidFill>
              </a:rPr>
              <a:t>E</a:t>
            </a:r>
            <a:r>
              <a:rPr lang="en-GB" sz="2400" i="1" dirty="0">
                <a:solidFill>
                  <a:srgbClr val="000232"/>
                </a:solidFill>
              </a:rPr>
              <a:t>valudate models, make models </a:t>
            </a:r>
            <a:r>
              <a:rPr lang="en-GB" sz="2400" b="1" i="1" u="sng" dirty="0">
                <a:solidFill>
                  <a:srgbClr val="000232"/>
                </a:solidFill>
              </a:rPr>
              <a:t>R</a:t>
            </a:r>
            <a:r>
              <a:rPr lang="en-GB" sz="2400" i="1" dirty="0">
                <a:solidFill>
                  <a:srgbClr val="000232"/>
                </a:solidFill>
              </a:rPr>
              <a:t>eusable, </a:t>
            </a:r>
            <a:r>
              <a:rPr lang="en-GB" sz="2400" b="1" i="1" u="sng" dirty="0">
                <a:solidFill>
                  <a:srgbClr val="000232"/>
                </a:solidFill>
              </a:rPr>
              <a:t>F</a:t>
            </a:r>
            <a:r>
              <a:rPr lang="en-GB" sz="2400" i="1" dirty="0">
                <a:solidFill>
                  <a:srgbClr val="000232"/>
                </a:solidFill>
              </a:rPr>
              <a:t>reely accessible and </a:t>
            </a:r>
            <a:r>
              <a:rPr lang="en-GB" sz="2400" b="1" i="1" u="sng" dirty="0">
                <a:solidFill>
                  <a:srgbClr val="000232"/>
                </a:solidFill>
              </a:rPr>
              <a:t>I</a:t>
            </a:r>
            <a:r>
              <a:rPr lang="en-GB" sz="2400" i="1" dirty="0">
                <a:solidFill>
                  <a:srgbClr val="000232"/>
                </a:solidFill>
              </a:rPr>
              <a:t>nteroperable, built within </a:t>
            </a:r>
            <a:r>
              <a:rPr lang="en-GB" sz="2400" b="1" i="1" u="sng" dirty="0">
                <a:solidFill>
                  <a:srgbClr val="000232"/>
                </a:solidFill>
              </a:rPr>
              <a:t>C</a:t>
            </a:r>
            <a:r>
              <a:rPr lang="en-GB" sz="2400" i="1" dirty="0">
                <a:solidFill>
                  <a:srgbClr val="000232"/>
                </a:solidFill>
              </a:rPr>
              <a:t>ontinuous workflows that are routinely </a:t>
            </a:r>
            <a:r>
              <a:rPr lang="en-GB" sz="2400" b="1" i="1" u="sng" dirty="0">
                <a:solidFill>
                  <a:srgbClr val="000232"/>
                </a:solidFill>
              </a:rPr>
              <a:t>T</a:t>
            </a:r>
            <a:r>
              <a:rPr lang="en-GB" sz="2400" i="1" dirty="0">
                <a:solidFill>
                  <a:srgbClr val="000232"/>
                </a:solidFill>
              </a:rPr>
              <a:t>ested</a:t>
            </a:r>
          </a:p>
        </p:txBody>
      </p:sp>
      <p:pic>
        <p:nvPicPr>
          <p:cNvPr id="7" name="Picture 6">
            <a:extLst>
              <a:ext uri="{FF2B5EF4-FFF2-40B4-BE49-F238E27FC236}">
                <a16:creationId xmlns:a16="http://schemas.microsoft.com/office/drawing/2014/main" id="{699872D3-72BA-450B-9F26-02DDA067C348}"/>
              </a:ext>
            </a:extLst>
          </p:cNvPr>
          <p:cNvPicPr>
            <a:picLocks noChangeAspect="1"/>
          </p:cNvPicPr>
          <p:nvPr/>
        </p:nvPicPr>
        <p:blipFill>
          <a:blip r:embed="rId3"/>
          <a:stretch>
            <a:fillRect/>
          </a:stretch>
        </p:blipFill>
        <p:spPr>
          <a:xfrm>
            <a:off x="5787645" y="930001"/>
            <a:ext cx="6267335" cy="5927999"/>
          </a:xfrm>
          <a:prstGeom prst="rect">
            <a:avLst/>
          </a:prstGeom>
        </p:spPr>
      </p:pic>
      <p:grpSp>
        <p:nvGrpSpPr>
          <p:cNvPr id="17" name="Group 16">
            <a:extLst>
              <a:ext uri="{FF2B5EF4-FFF2-40B4-BE49-F238E27FC236}">
                <a16:creationId xmlns:a16="http://schemas.microsoft.com/office/drawing/2014/main" id="{890EA24A-CDAE-4E05-B6B4-D03AE96DEE0C}"/>
              </a:ext>
            </a:extLst>
          </p:cNvPr>
          <p:cNvGrpSpPr/>
          <p:nvPr/>
        </p:nvGrpSpPr>
        <p:grpSpPr>
          <a:xfrm>
            <a:off x="2862793" y="3212523"/>
            <a:ext cx="2924851" cy="3484368"/>
            <a:chOff x="2862793" y="3212523"/>
            <a:chExt cx="2924851" cy="3484368"/>
          </a:xfrm>
        </p:grpSpPr>
        <mc:AlternateContent xmlns:mc="http://schemas.openxmlformats.org/markup-compatibility/2006">
          <mc:Choice xmlns:am3d="http://schemas.microsoft.com/office/drawing/2017/model3d" Requires="am3d">
            <p:graphicFrame>
              <p:nvGraphicFramePr>
                <p:cNvPr id="11" name="3D Model 10" descr="Bird House">
                  <a:extLst>
                    <a:ext uri="{FF2B5EF4-FFF2-40B4-BE49-F238E27FC236}">
                      <a16:creationId xmlns:a16="http://schemas.microsoft.com/office/drawing/2014/main" id="{6B3CBBDF-F19A-4B15-B6D2-6004C5747BFF}"/>
                    </a:ext>
                  </a:extLst>
                </p:cNvPr>
                <p:cNvGraphicFramePr>
                  <a:graphicFrameLocks noChangeAspect="1"/>
                </p:cNvGraphicFramePr>
                <p:nvPr>
                  <p:extLst>
                    <p:ext uri="{D42A27DB-BD31-4B8C-83A1-F6EECF244321}">
                      <p14:modId xmlns:p14="http://schemas.microsoft.com/office/powerpoint/2010/main" val="546588270"/>
                    </p:ext>
                  </p:extLst>
                </p:nvPr>
              </p:nvGraphicFramePr>
              <p:xfrm>
                <a:off x="2862793" y="3212523"/>
                <a:ext cx="2924851" cy="3484368"/>
              </p:xfrm>
              <a:graphic>
                <a:graphicData uri="http://schemas.microsoft.com/office/drawing/2017/model3d">
                  <am3d:model3d r:embed="rId4">
                    <am3d:spPr>
                      <a:xfrm>
                        <a:off x="0" y="0"/>
                        <a:ext cx="2924851" cy="3484368"/>
                      </a:xfrm>
                      <a:prstGeom prst="rect">
                        <a:avLst/>
                      </a:prstGeom>
                    </am3d:spPr>
                    <am3d:camera>
                      <am3d:pos x="0" y="0" z="74973913"/>
                      <am3d:up dx="0" dy="36000000" dz="0"/>
                      <am3d:lookAt x="0" y="0" z="0"/>
                      <am3d:perspective fov="2700000"/>
                    </am3d:camera>
                    <am3d:trans>
                      <am3d:meterPerModelUnit n="66194266" d="1000000"/>
                      <am3d:preTrans dx="-34" dy="-99203" dz="920417"/>
                      <am3d:scale>
                        <am3d:sx n="1000000" d="1000000"/>
                        <am3d:sy n="1000000" d="1000000"/>
                        <am3d:sz n="1000000" d="1000000"/>
                      </am3d:scale>
                      <am3d:rot ax="1428392" ay="-2069048" az="-841500"/>
                      <am3d:postTrans dx="0" dy="0" dz="0"/>
                    </am3d:trans>
                    <am3d:raster rName="Office3DRenderer" rVer="16.0.8326">
                      <am3d:blip r:embed="rId5"/>
                    </am3d:raster>
                    <am3d:objViewport viewportSz="3804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ird House">
                  <a:extLst>
                    <a:ext uri="{FF2B5EF4-FFF2-40B4-BE49-F238E27FC236}">
                      <a16:creationId xmlns:a16="http://schemas.microsoft.com/office/drawing/2014/main" id="{6B3CBBDF-F19A-4B15-B6D2-6004C5747BFF}"/>
                    </a:ext>
                  </a:extLst>
                </p:cNvPr>
                <p:cNvPicPr>
                  <a:picLocks noGrp="1" noRot="1" noChangeAspect="1" noMove="1" noResize="1" noEditPoints="1" noAdjustHandles="1" noChangeArrowheads="1" noChangeShapeType="1" noCrop="1"/>
                </p:cNvPicPr>
                <p:nvPr/>
              </p:nvPicPr>
              <p:blipFill>
                <a:blip r:embed="rId5"/>
                <a:stretch>
                  <a:fillRect/>
                </a:stretch>
              </p:blipFill>
              <p:spPr>
                <a:xfrm>
                  <a:off x="2862793" y="3212523"/>
                  <a:ext cx="2924851" cy="3484368"/>
                </a:xfrm>
                <a:prstGeom prst="rect">
                  <a:avLst/>
                </a:prstGeom>
              </p:spPr>
            </p:pic>
          </mc:Fallback>
        </mc:AlternateContent>
        <p:sp>
          <p:nvSpPr>
            <p:cNvPr id="12" name="TextBox 11">
              <a:extLst>
                <a:ext uri="{FF2B5EF4-FFF2-40B4-BE49-F238E27FC236}">
                  <a16:creationId xmlns:a16="http://schemas.microsoft.com/office/drawing/2014/main" id="{5EF348CF-8170-4C31-A0E3-229E3A0F8748}"/>
                </a:ext>
              </a:extLst>
            </p:cNvPr>
            <p:cNvSpPr txBox="1"/>
            <p:nvPr/>
          </p:nvSpPr>
          <p:spPr>
            <a:xfrm>
              <a:off x="3207661" y="5088534"/>
              <a:ext cx="1212063" cy="461665"/>
            </a:xfrm>
            <a:prstGeom prst="rect">
              <a:avLst/>
            </a:prstGeom>
            <a:noFill/>
          </p:spPr>
          <p:txBody>
            <a:bodyPr wrap="none" rtlCol="0">
              <a:spAutoFit/>
              <a:scene3d>
                <a:camera prst="perspectiveContrastingLeftFacing"/>
                <a:lightRig rig="threePt" dir="t"/>
              </a:scene3d>
            </a:bodyPr>
            <a:lstStyle/>
            <a:p>
              <a:r>
                <a:rPr lang="en-GB" sz="2400" b="1" dirty="0">
                  <a:solidFill>
                    <a:srgbClr val="000232"/>
                  </a:solidFill>
                </a:rPr>
                <a:t>PERFICT</a:t>
              </a:r>
            </a:p>
          </p:txBody>
        </p:sp>
      </p:grpSp>
      <p:grpSp>
        <p:nvGrpSpPr>
          <p:cNvPr id="16" name="Group 15">
            <a:extLst>
              <a:ext uri="{FF2B5EF4-FFF2-40B4-BE49-F238E27FC236}">
                <a16:creationId xmlns:a16="http://schemas.microsoft.com/office/drawing/2014/main" id="{64AA50D2-FB51-42BC-A52C-17B81186F56F}"/>
              </a:ext>
            </a:extLst>
          </p:cNvPr>
          <p:cNvGrpSpPr/>
          <p:nvPr/>
        </p:nvGrpSpPr>
        <p:grpSpPr>
          <a:xfrm>
            <a:off x="265082" y="3967722"/>
            <a:ext cx="2459581" cy="2249841"/>
            <a:chOff x="690930" y="3967722"/>
            <a:chExt cx="2459581" cy="2249841"/>
          </a:xfrm>
        </p:grpSpPr>
        <mc:AlternateContent xmlns:mc="http://schemas.openxmlformats.org/markup-compatibility/2006">
          <mc:Choice xmlns:am3d="http://schemas.microsoft.com/office/drawing/2017/model3d" Requires="am3d">
            <p:graphicFrame>
              <p:nvGraphicFramePr>
                <p:cNvPr id="13" name="3D Model 12" descr="Hammer">
                  <a:extLst>
                    <a:ext uri="{FF2B5EF4-FFF2-40B4-BE49-F238E27FC236}">
                      <a16:creationId xmlns:a16="http://schemas.microsoft.com/office/drawing/2014/main" id="{C5602199-179E-4E3F-94DD-9A1192BEEFEB}"/>
                    </a:ext>
                  </a:extLst>
                </p:cNvPr>
                <p:cNvGraphicFramePr>
                  <a:graphicFrameLocks noChangeAspect="1"/>
                </p:cNvGraphicFramePr>
                <p:nvPr>
                  <p:extLst>
                    <p:ext uri="{D42A27DB-BD31-4B8C-83A1-F6EECF244321}">
                      <p14:modId xmlns:p14="http://schemas.microsoft.com/office/powerpoint/2010/main" val="228054021"/>
                    </p:ext>
                  </p:extLst>
                </p:nvPr>
              </p:nvGraphicFramePr>
              <p:xfrm rot="21386400">
                <a:off x="690930" y="3967722"/>
                <a:ext cx="2306799" cy="2249841"/>
              </p:xfrm>
              <a:graphic>
                <a:graphicData uri="http://schemas.microsoft.com/office/drawing/2017/model3d">
                  <am3d:model3d r:embed="rId6">
                    <am3d:spPr>
                      <a:xfrm rot="21386400">
                        <a:off x="0" y="0"/>
                        <a:ext cx="2306799" cy="2249841"/>
                      </a:xfrm>
                      <a:prstGeom prst="rect">
                        <a:avLst/>
                      </a:prstGeom>
                      <a:solidFill>
                        <a:srgbClr val="000232"/>
                      </a:solidFill>
                    </am3d:spPr>
                    <am3d:camera>
                      <am3d:pos x="0" y="0" z="54437401"/>
                      <am3d:up dx="0" dy="36000000" dz="0"/>
                      <am3d:lookAt x="0" y="0" z="0"/>
                      <am3d:perspective fov="2700000"/>
                    </am3d:camera>
                    <am3d:trans>
                      <am3d:meterPerModelUnit n="1748592" d="1000000"/>
                      <am3d:preTrans dx="2799014" dy="-5148749" dz="-12851243"/>
                      <am3d:scale>
                        <am3d:sx n="1000000" d="1000000"/>
                        <am3d:sy n="1000000" d="1000000"/>
                        <am3d:sz n="1000000" d="1000000"/>
                      </am3d:scale>
                      <am3d:rot ax="5536042" ay="106811" az="-2287215"/>
                      <am3d:postTrans dx="0" dy="0" dz="0"/>
                    </am3d:trans>
                    <am3d:raster rName="Office3DRenderer" rVer="16.0.8326">
                      <am3d:blip r:embed="rId7"/>
                    </am3d:raster>
                    <am3d:objViewport viewportSz="26105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Hammer">
                  <a:extLst>
                    <a:ext uri="{FF2B5EF4-FFF2-40B4-BE49-F238E27FC236}">
                      <a16:creationId xmlns:a16="http://schemas.microsoft.com/office/drawing/2014/main" id="{C5602199-179E-4E3F-94DD-9A1192BEEFEB}"/>
                    </a:ext>
                  </a:extLst>
                </p:cNvPr>
                <p:cNvPicPr>
                  <a:picLocks noGrp="1" noRot="1" noChangeAspect="1" noMove="1" noResize="1" noEditPoints="1" noAdjustHandles="1" noChangeArrowheads="1" noChangeShapeType="1" noCrop="1"/>
                </p:cNvPicPr>
                <p:nvPr/>
              </p:nvPicPr>
              <p:blipFill>
                <a:blip r:embed="rId7"/>
                <a:stretch>
                  <a:fillRect/>
                </a:stretch>
              </p:blipFill>
              <p:spPr>
                <a:xfrm rot="21386400">
                  <a:off x="265082" y="3967722"/>
                  <a:ext cx="2306799" cy="2249841"/>
                </a:xfrm>
                <a:prstGeom prst="rect">
                  <a:avLst/>
                </a:prstGeom>
                <a:solidFill>
                  <a:srgbClr val="000232"/>
                </a:solidFill>
              </p:spPr>
            </p:pic>
          </mc:Fallback>
        </mc:AlternateContent>
        <p:pic>
          <p:nvPicPr>
            <p:cNvPr id="14" name="Picture 13">
              <a:extLst>
                <a:ext uri="{FF2B5EF4-FFF2-40B4-BE49-F238E27FC236}">
                  <a16:creationId xmlns:a16="http://schemas.microsoft.com/office/drawing/2014/main" id="{B8C5CE25-6A5A-4EA7-A221-68B3A3D5F6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91306">
              <a:off x="1387121" y="5560237"/>
              <a:ext cx="358087" cy="358087"/>
            </a:xfrm>
            <a:prstGeom prst="rect">
              <a:avLst/>
            </a:prstGeom>
          </p:spPr>
        </p:pic>
        <p:sp>
          <p:nvSpPr>
            <p:cNvPr id="15" name="TextBox 14">
              <a:extLst>
                <a:ext uri="{FF2B5EF4-FFF2-40B4-BE49-F238E27FC236}">
                  <a16:creationId xmlns:a16="http://schemas.microsoft.com/office/drawing/2014/main" id="{068E28C5-F723-45E5-9253-3C05C6C855F1}"/>
                </a:ext>
              </a:extLst>
            </p:cNvPr>
            <p:cNvSpPr txBox="1"/>
            <p:nvPr/>
          </p:nvSpPr>
          <p:spPr>
            <a:xfrm rot="193304">
              <a:off x="1938448" y="4195077"/>
              <a:ext cx="1212063" cy="369332"/>
            </a:xfrm>
            <a:prstGeom prst="rect">
              <a:avLst/>
            </a:prstGeom>
            <a:noFill/>
            <a:scene3d>
              <a:camera prst="isometricBottomDown"/>
              <a:lightRig rig="threePt" dir="t"/>
            </a:scene3d>
          </p:spPr>
          <p:txBody>
            <a:bodyPr wrap="square" rtlCol="0">
              <a:spAutoFit/>
              <a:scene3d>
                <a:camera prst="perspectiveContrastingLeftFacing"/>
                <a:lightRig rig="threePt" dir="t"/>
              </a:scene3d>
            </a:bodyPr>
            <a:lstStyle/>
            <a:p>
              <a:r>
                <a:rPr lang="en-GB" b="1" dirty="0">
                  <a:solidFill>
                    <a:srgbClr val="000232"/>
                  </a:solidFill>
                </a:rPr>
                <a:t>SpaDES</a:t>
              </a:r>
              <a:endParaRPr lang="en-GB" sz="2400" b="1" dirty="0">
                <a:solidFill>
                  <a:srgbClr val="000232"/>
                </a:solidFill>
              </a:endParaRPr>
            </a:p>
          </p:txBody>
        </p:sp>
      </p:grpSp>
    </p:spTree>
    <p:extLst>
      <p:ext uri="{BB962C8B-B14F-4D97-AF65-F5344CB8AC3E}">
        <p14:creationId xmlns:p14="http://schemas.microsoft.com/office/powerpoint/2010/main" val="246047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mph" presetSubtype="0" fill="hold" nodeType="clickEffect">
                                  <p:stCondLst>
                                    <p:cond delay="0"/>
                                  </p:stCondLst>
                                  <p:iterate type="lt">
                                    <p:tmPct val="4000"/>
                                  </p:iterate>
                                  <p:childTnLst>
                                    <p:set>
                                      <p:cBhvr override="childStyle">
                                        <p:cTn id="16" dur="500" fill="hold"/>
                                        <p:tgtEl>
                                          <p:spTgt spid="6">
                                            <p:txEl>
                                              <p:pRg st="2" end="2"/>
                                            </p:txEl>
                                          </p:spTgt>
                                        </p:tgtEl>
                                        <p:attrNameLst>
                                          <p:attrName>style.color</p:attrName>
                                        </p:attrNameLst>
                                      </p:cBhvr>
                                      <p:to>
                                        <p:clrVal>
                                          <a:srgbClr val="EBEA7A"/>
                                        </p:clrVal>
                                      </p:to>
                                    </p:set>
                                    <p:set>
                                      <p:cBhvr>
                                        <p:cTn id="17" dur="500" fill="hold"/>
                                        <p:tgtEl>
                                          <p:spTgt spid="6">
                                            <p:txEl>
                                              <p:pRg st="2" end="2"/>
                                            </p:txEl>
                                          </p:spTgt>
                                        </p:tgtEl>
                                        <p:attrNameLst>
                                          <p:attrName>fillcolor</p:attrName>
                                        </p:attrNameLst>
                                      </p:cBhvr>
                                      <p:to>
                                        <p:clrVal>
                                          <a:srgbClr val="EBEA7A"/>
                                        </p:clrVal>
                                      </p:to>
                                    </p:set>
                                    <p:set>
                                      <p:cBhvr>
                                        <p:cTn id="18" dur="500" fill="hold"/>
                                        <p:tgtEl>
                                          <p:spTgt spid="6">
                                            <p:txEl>
                                              <p:pRg st="2" end="2"/>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6A9-5C41-C2D0-5446-3E59B1C65C98}"/>
              </a:ext>
            </a:extLst>
          </p:cNvPr>
          <p:cNvSpPr>
            <a:spLocks noGrp="1"/>
          </p:cNvSpPr>
          <p:nvPr>
            <p:ph type="ctrTitle"/>
          </p:nvPr>
        </p:nvSpPr>
        <p:spPr>
          <a:xfrm>
            <a:off x="1159329" y="775607"/>
            <a:ext cx="9772650" cy="2734356"/>
          </a:xfrm>
        </p:spPr>
        <p:txBody>
          <a:bodyPr>
            <a:normAutofit fontScale="90000"/>
          </a:bodyPr>
          <a:lstStyle/>
          <a:p>
            <a:r>
              <a:rPr lang="en-US" sz="72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How can SpaDES speed-up scientific development?</a:t>
            </a:r>
          </a:p>
        </p:txBody>
      </p:sp>
      <p:sp>
        <p:nvSpPr>
          <p:cNvPr id="3" name="Subtitle 2">
            <a:extLst>
              <a:ext uri="{FF2B5EF4-FFF2-40B4-BE49-F238E27FC236}">
                <a16:creationId xmlns:a16="http://schemas.microsoft.com/office/drawing/2014/main" id="{2757682E-EB4C-9298-E6A7-610339F2A14C}"/>
              </a:ext>
            </a:extLst>
          </p:cNvPr>
          <p:cNvSpPr>
            <a:spLocks noGrp="1"/>
          </p:cNvSpPr>
          <p:nvPr>
            <p:ph type="subTitle" idx="1"/>
          </p:nvPr>
        </p:nvSpPr>
        <p:spPr>
          <a:xfrm>
            <a:off x="1524000" y="3691845"/>
            <a:ext cx="9144000" cy="1655762"/>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story of the caribou, the songbirds, and </a:t>
            </a:r>
          </a:p>
          <a:p>
            <a:r>
              <a:rPr lang="en-US" dirty="0">
                <a:effectLst/>
                <a:latin typeface="Calibri" panose="020F0502020204030204" pitchFamily="34" charset="0"/>
                <a:ea typeface="Calibri" panose="020F0502020204030204" pitchFamily="34" charset="0"/>
                <a:cs typeface="Times New Roman" panose="02020603050405020304" pitchFamily="18" charset="0"/>
              </a:rPr>
              <a:t>their connection to wildlife management</a:t>
            </a:r>
            <a:endParaRPr lang="en-US" sz="3200" dirty="0"/>
          </a:p>
        </p:txBody>
      </p:sp>
      <p:pic>
        <p:nvPicPr>
          <p:cNvPr id="11" name="Picture 10">
            <a:extLst>
              <a:ext uri="{FF2B5EF4-FFF2-40B4-BE49-F238E27FC236}">
                <a16:creationId xmlns:a16="http://schemas.microsoft.com/office/drawing/2014/main" id="{4C851197-E439-9135-7A8E-2C8883936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164" y="3159579"/>
            <a:ext cx="3855192" cy="3855192"/>
          </a:xfrm>
          <a:prstGeom prst="rect">
            <a:avLst/>
          </a:prstGeom>
        </p:spPr>
      </p:pic>
    </p:spTree>
    <p:extLst>
      <p:ext uri="{BB962C8B-B14F-4D97-AF65-F5344CB8AC3E}">
        <p14:creationId xmlns:p14="http://schemas.microsoft.com/office/powerpoint/2010/main" val="288243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2C41-7172-421B-AFA6-0C29ED34DA53}"/>
              </a:ext>
            </a:extLst>
          </p:cNvPr>
          <p:cNvSpPr>
            <a:spLocks noGrp="1"/>
          </p:cNvSpPr>
          <p:nvPr>
            <p:ph type="title"/>
          </p:nvPr>
        </p:nvSpPr>
        <p:spPr>
          <a:xfrm>
            <a:off x="360727" y="173707"/>
            <a:ext cx="11694253" cy="507330"/>
          </a:xfrm>
        </p:spPr>
        <p:txBody>
          <a:bodyPr>
            <a:normAutofit fontScale="90000"/>
          </a:bodyPr>
          <a:lstStyle/>
          <a:p>
            <a:pPr algn="r"/>
            <a:r>
              <a:rPr lang="en-GB" sz="36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Speeding-up science</a:t>
            </a:r>
            <a:endParaRPr lang="en-GB" b="1" dirty="0"/>
          </a:p>
        </p:txBody>
      </p:sp>
      <p:cxnSp>
        <p:nvCxnSpPr>
          <p:cNvPr id="5" name="Straight Connector 4">
            <a:extLst>
              <a:ext uri="{FF2B5EF4-FFF2-40B4-BE49-F238E27FC236}">
                <a16:creationId xmlns:a16="http://schemas.microsoft.com/office/drawing/2014/main" id="{2AD5D950-113C-4B4D-86B4-536038F6F436}"/>
              </a:ext>
            </a:extLst>
          </p:cNvPr>
          <p:cNvCxnSpPr/>
          <p:nvPr/>
        </p:nvCxnSpPr>
        <p:spPr>
          <a:xfrm flipH="1">
            <a:off x="360727" y="713064"/>
            <a:ext cx="116942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ecret-Handshakes">
            <a:extLst>
              <a:ext uri="{FF2B5EF4-FFF2-40B4-BE49-F238E27FC236}">
                <a16:creationId xmlns:a16="http://schemas.microsoft.com/office/drawing/2014/main" id="{E77A9884-A2A5-4C28-B4A0-A5DF4B3D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5" y="4102441"/>
            <a:ext cx="4440836" cy="253505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B3F06B9-0474-4062-BBEF-E8CFDD3DC922}"/>
              </a:ext>
            </a:extLst>
          </p:cNvPr>
          <p:cNvGrpSpPr/>
          <p:nvPr/>
        </p:nvGrpSpPr>
        <p:grpSpPr>
          <a:xfrm>
            <a:off x="198802" y="647911"/>
            <a:ext cx="2285835" cy="2971787"/>
            <a:chOff x="198802" y="647911"/>
            <a:chExt cx="2285835" cy="2971787"/>
          </a:xfrm>
        </p:grpSpPr>
        <p:sp>
          <p:nvSpPr>
            <p:cNvPr id="3" name="TextBox 2">
              <a:extLst>
                <a:ext uri="{FF2B5EF4-FFF2-40B4-BE49-F238E27FC236}">
                  <a16:creationId xmlns:a16="http://schemas.microsoft.com/office/drawing/2014/main" id="{8FF79272-614A-4225-BBCB-75E0F4955A91}"/>
                </a:ext>
              </a:extLst>
            </p:cNvPr>
            <p:cNvSpPr txBox="1"/>
            <p:nvPr/>
          </p:nvSpPr>
          <p:spPr>
            <a:xfrm>
              <a:off x="387603" y="2696368"/>
              <a:ext cx="1955547" cy="923330"/>
            </a:xfrm>
            <a:prstGeom prst="rect">
              <a:avLst/>
            </a:prstGeom>
            <a:noFill/>
          </p:spPr>
          <p:txBody>
            <a:bodyPr wrap="square" rtlCol="0">
              <a:spAutoFit/>
            </a:bodyPr>
            <a:lstStyle/>
            <a:p>
              <a:pPr algn="just"/>
              <a:r>
                <a:rPr lang="en-GB" b="1" u="sng" dirty="0"/>
                <a:t>Script:</a:t>
              </a:r>
              <a:r>
                <a:rPr lang="en-GB" dirty="0"/>
                <a:t> code  and metadata together in one language</a:t>
              </a:r>
            </a:p>
          </p:txBody>
        </p:sp>
        <p:grpSp>
          <p:nvGrpSpPr>
            <p:cNvPr id="10" name="Group 9">
              <a:extLst>
                <a:ext uri="{FF2B5EF4-FFF2-40B4-BE49-F238E27FC236}">
                  <a16:creationId xmlns:a16="http://schemas.microsoft.com/office/drawing/2014/main" id="{D29B5943-359F-4FE5-B430-3AC45B615D05}"/>
                </a:ext>
              </a:extLst>
            </p:cNvPr>
            <p:cNvGrpSpPr/>
            <p:nvPr/>
          </p:nvGrpSpPr>
          <p:grpSpPr>
            <a:xfrm>
              <a:off x="198802" y="647911"/>
              <a:ext cx="2285835" cy="2285835"/>
              <a:chOff x="198802" y="982835"/>
              <a:chExt cx="2952750" cy="2952750"/>
            </a:xfrm>
          </p:grpSpPr>
          <p:sp>
            <p:nvSpPr>
              <p:cNvPr id="9" name="Rectangle 8">
                <a:extLst>
                  <a:ext uri="{FF2B5EF4-FFF2-40B4-BE49-F238E27FC236}">
                    <a16:creationId xmlns:a16="http://schemas.microsoft.com/office/drawing/2014/main" id="{CEC5A165-5E37-4CBF-9B5C-9C0F004B985E}"/>
                  </a:ext>
                </a:extLst>
              </p:cNvPr>
              <p:cNvSpPr/>
              <p:nvPr/>
            </p:nvSpPr>
            <p:spPr>
              <a:xfrm>
                <a:off x="575039" y="1596297"/>
                <a:ext cx="2200275" cy="1571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B0373DA-0B4E-434A-A5E1-292222D75A65}"/>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8802" y="982835"/>
                <a:ext cx="2952750" cy="2952750"/>
              </a:xfrm>
              <a:prstGeom prst="rect">
                <a:avLst/>
              </a:prstGeom>
            </p:spPr>
          </p:pic>
        </p:grpSp>
      </p:grpSp>
      <p:sp>
        <p:nvSpPr>
          <p:cNvPr id="19" name="Cross 18">
            <a:extLst>
              <a:ext uri="{FF2B5EF4-FFF2-40B4-BE49-F238E27FC236}">
                <a16:creationId xmlns:a16="http://schemas.microsoft.com/office/drawing/2014/main" id="{3BF544ED-5FB5-425A-A3E8-AD6E7E83B976}"/>
              </a:ext>
            </a:extLst>
          </p:cNvPr>
          <p:cNvSpPr/>
          <p:nvPr/>
        </p:nvSpPr>
        <p:spPr>
          <a:xfrm rot="2746832">
            <a:off x="1847962" y="4322082"/>
            <a:ext cx="2196196" cy="2196196"/>
          </a:xfrm>
          <a:prstGeom prst="plus">
            <a:avLst>
              <a:gd name="adj" fmla="val 4607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042A89F4-9A7A-4A90-BC1D-1145C6AD39A4}"/>
              </a:ext>
            </a:extLst>
          </p:cNvPr>
          <p:cNvSpPr/>
          <p:nvPr/>
        </p:nvSpPr>
        <p:spPr>
          <a:xfrm rot="2639397">
            <a:off x="4440319" y="2730163"/>
            <a:ext cx="292560" cy="135987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9468971E-6A06-8334-17EA-F77A31688190}"/>
              </a:ext>
            </a:extLst>
          </p:cNvPr>
          <p:cNvGrpSpPr/>
          <p:nvPr/>
        </p:nvGrpSpPr>
        <p:grpSpPr>
          <a:xfrm>
            <a:off x="6270977" y="3340565"/>
            <a:ext cx="5784003" cy="3408193"/>
            <a:chOff x="6270977" y="3340565"/>
            <a:chExt cx="5784003" cy="3408193"/>
          </a:xfrm>
        </p:grpSpPr>
        <p:sp>
          <p:nvSpPr>
            <p:cNvPr id="25" name="TextBox 24">
              <a:extLst>
                <a:ext uri="{FF2B5EF4-FFF2-40B4-BE49-F238E27FC236}">
                  <a16:creationId xmlns:a16="http://schemas.microsoft.com/office/drawing/2014/main" id="{68D3468A-3B24-4D1B-A55C-0657A734A9A3}"/>
                </a:ext>
              </a:extLst>
            </p:cNvPr>
            <p:cNvSpPr txBox="1"/>
            <p:nvPr/>
          </p:nvSpPr>
          <p:spPr>
            <a:xfrm>
              <a:off x="7165152" y="3340565"/>
              <a:ext cx="4722167" cy="369332"/>
            </a:xfrm>
            <a:prstGeom prst="rect">
              <a:avLst/>
            </a:prstGeom>
            <a:noFill/>
          </p:spPr>
          <p:txBody>
            <a:bodyPr wrap="square" rtlCol="0">
              <a:spAutoFit/>
            </a:bodyPr>
            <a:lstStyle/>
            <a:p>
              <a:pPr algn="ctr"/>
              <a:r>
                <a:rPr lang="en-GB" b="1" u="sng" dirty="0"/>
                <a:t>Modularity:</a:t>
              </a:r>
              <a:r>
                <a:rPr lang="en-GB" dirty="0"/>
                <a:t> reusable code  and models</a:t>
              </a:r>
            </a:p>
          </p:txBody>
        </p:sp>
        <p:pic>
          <p:nvPicPr>
            <p:cNvPr id="1028" name="Picture 4" descr="Details are in the caption following the image">
              <a:extLst>
                <a:ext uri="{FF2B5EF4-FFF2-40B4-BE49-F238E27FC236}">
                  <a16:creationId xmlns:a16="http://schemas.microsoft.com/office/drawing/2014/main" id="{3EA77D06-B127-4266-8B1D-B3EF438BF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977" y="3709897"/>
              <a:ext cx="5784003" cy="3038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DA8A4F19-06CB-6DBD-F83C-37A36D8153F0}"/>
              </a:ext>
            </a:extLst>
          </p:cNvPr>
          <p:cNvGrpSpPr/>
          <p:nvPr/>
        </p:nvGrpSpPr>
        <p:grpSpPr>
          <a:xfrm>
            <a:off x="4586599" y="662839"/>
            <a:ext cx="5865883" cy="2664260"/>
            <a:chOff x="5591286" y="647911"/>
            <a:chExt cx="5865883" cy="2664260"/>
          </a:xfrm>
        </p:grpSpPr>
        <p:pic>
          <p:nvPicPr>
            <p:cNvPr id="27" name="Picture 26">
              <a:extLst>
                <a:ext uri="{FF2B5EF4-FFF2-40B4-BE49-F238E27FC236}">
                  <a16:creationId xmlns:a16="http://schemas.microsoft.com/office/drawing/2014/main" id="{4E9F703F-09EA-44BD-A96D-5DAB96C41BE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95" b="92998" l="6827" r="98155">
                          <a14:foregroundMark x1="7749" y1="40575" x2="7011" y2="64452"/>
                          <a14:foregroundMark x1="98155" y1="38779" x2="84502" y2="65171"/>
                          <a14:foregroundMark x1="43358" y1="92998" x2="55535" y2="89767"/>
                        </a14:backgroundRemoval>
                      </a14:imgEffect>
                    </a14:imgLayer>
                  </a14:imgProps>
                </a:ext>
              </a:extLst>
            </a:blip>
            <a:stretch>
              <a:fillRect/>
            </a:stretch>
          </p:blipFill>
          <p:spPr>
            <a:xfrm>
              <a:off x="5591286" y="647911"/>
              <a:ext cx="2592512" cy="2664260"/>
            </a:xfrm>
            <a:prstGeom prst="rect">
              <a:avLst/>
            </a:prstGeom>
          </p:spPr>
        </p:pic>
        <p:sp>
          <p:nvSpPr>
            <p:cNvPr id="31" name="TextBox 30">
              <a:extLst>
                <a:ext uri="{FF2B5EF4-FFF2-40B4-BE49-F238E27FC236}">
                  <a16:creationId xmlns:a16="http://schemas.microsoft.com/office/drawing/2014/main" id="{2B0E2576-A56D-40C3-8FF3-1E2C6E331CF1}"/>
                </a:ext>
              </a:extLst>
            </p:cNvPr>
            <p:cNvSpPr txBox="1"/>
            <p:nvPr/>
          </p:nvSpPr>
          <p:spPr>
            <a:xfrm>
              <a:off x="8183798" y="950789"/>
              <a:ext cx="3273371" cy="923330"/>
            </a:xfrm>
            <a:prstGeom prst="rect">
              <a:avLst/>
            </a:prstGeom>
            <a:noFill/>
          </p:spPr>
          <p:txBody>
            <a:bodyPr wrap="square" rtlCol="0">
              <a:spAutoFit/>
            </a:bodyPr>
            <a:lstStyle/>
            <a:p>
              <a:pPr algn="just"/>
              <a:r>
                <a:rPr lang="en-GB" b="1" u="sng" dirty="0"/>
                <a:t>Centralized workflow:</a:t>
              </a:r>
              <a:r>
                <a:rPr lang="en-GB" dirty="0"/>
                <a:t> one single script to rule them all</a:t>
              </a:r>
              <a:r>
                <a:rPr lang="en-GB" strike="sngStrike" dirty="0"/>
                <a:t>, and in the darkness bind them</a:t>
              </a:r>
            </a:p>
          </p:txBody>
        </p:sp>
      </p:grpSp>
      <p:grpSp>
        <p:nvGrpSpPr>
          <p:cNvPr id="7" name="Group 6">
            <a:extLst>
              <a:ext uri="{FF2B5EF4-FFF2-40B4-BE49-F238E27FC236}">
                <a16:creationId xmlns:a16="http://schemas.microsoft.com/office/drawing/2014/main" id="{C1F35288-59F3-296B-58AB-D6E5057DCDAC}"/>
              </a:ext>
            </a:extLst>
          </p:cNvPr>
          <p:cNvGrpSpPr/>
          <p:nvPr/>
        </p:nvGrpSpPr>
        <p:grpSpPr>
          <a:xfrm>
            <a:off x="2298951" y="1587422"/>
            <a:ext cx="1030009" cy="2313724"/>
            <a:chOff x="2298951" y="1587422"/>
            <a:chExt cx="1030009" cy="2313724"/>
          </a:xfrm>
        </p:grpSpPr>
        <p:sp>
          <p:nvSpPr>
            <p:cNvPr id="20" name="Arrow: Down 19">
              <a:extLst>
                <a:ext uri="{FF2B5EF4-FFF2-40B4-BE49-F238E27FC236}">
                  <a16:creationId xmlns:a16="http://schemas.microsoft.com/office/drawing/2014/main" id="{9601548C-32CB-4DE3-9225-F19CC47BAD73}"/>
                </a:ext>
              </a:extLst>
            </p:cNvPr>
            <p:cNvSpPr/>
            <p:nvPr/>
          </p:nvSpPr>
          <p:spPr>
            <a:xfrm>
              <a:off x="3036400" y="1615311"/>
              <a:ext cx="292560" cy="22858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867981DB-E1C5-400E-97BE-DC5EF4B29293}"/>
                </a:ext>
              </a:extLst>
            </p:cNvPr>
            <p:cNvSpPr/>
            <p:nvPr/>
          </p:nvSpPr>
          <p:spPr>
            <a:xfrm>
              <a:off x="2298951" y="1587422"/>
              <a:ext cx="953889" cy="146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33" name="Arrow: Down 32">
            <a:extLst>
              <a:ext uri="{FF2B5EF4-FFF2-40B4-BE49-F238E27FC236}">
                <a16:creationId xmlns:a16="http://schemas.microsoft.com/office/drawing/2014/main" id="{CC1EB075-B83E-46E2-A889-B9FEEFC0B955}"/>
              </a:ext>
            </a:extLst>
          </p:cNvPr>
          <p:cNvSpPr/>
          <p:nvPr/>
        </p:nvSpPr>
        <p:spPr>
          <a:xfrm rot="5400000">
            <a:off x="5571575" y="4819556"/>
            <a:ext cx="292560" cy="90868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59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right)">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3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1657</TotalTime>
  <Words>1089</Words>
  <Application>Microsoft Office PowerPoint</Application>
  <PresentationFormat>Widescreen</PresentationFormat>
  <Paragraphs>167</Paragraphs>
  <Slides>28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Bahnschrift SemiLight Condensed</vt:lpstr>
      <vt:lpstr>Calibri</vt:lpstr>
      <vt:lpstr>Calibri Light</vt:lpstr>
      <vt:lpstr>Courier New</vt:lpstr>
      <vt:lpstr>Montserrat</vt:lpstr>
      <vt:lpstr>Wingdings</vt:lpstr>
      <vt:lpstr>Office Theme</vt:lpstr>
      <vt:lpstr>SpaDES</vt:lpstr>
      <vt:lpstr>SpaDES and the PERFICT principle</vt:lpstr>
      <vt:lpstr>SpaDES and the PERFICT principle</vt:lpstr>
      <vt:lpstr>SpaDES and the PERFICT principle</vt:lpstr>
      <vt:lpstr>SpaDES and the PERFICT principle</vt:lpstr>
      <vt:lpstr>SpaDES and the PERFICT principle</vt:lpstr>
      <vt:lpstr>SpaDES and the PERFICT principle</vt:lpstr>
      <vt:lpstr>How can SpaDES speed-up scientific development?</vt:lpstr>
      <vt:lpstr>Speeding-up science</vt:lpstr>
      <vt:lpstr>Speeding-up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Speeding-up science</vt:lpstr>
      <vt:lpstr>What does SpaDES look like? </vt:lpstr>
      <vt:lpstr>What does SpaDES look like?</vt:lpstr>
      <vt:lpstr>What does SpaDES look like?</vt:lpstr>
      <vt:lpstr>What does SpaDES look like?</vt:lpstr>
      <vt:lpstr>What does SpaDES look like?</vt:lpstr>
      <vt:lpstr>What does SpaDES look like?</vt:lpstr>
      <vt:lpstr>All Hands on Deck!</vt:lpstr>
      <vt:lpstr>All Hands on Deck!</vt:lpstr>
      <vt:lpstr>With great power comes great...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SpaDES</dc:title>
  <dc:creator>Tati Micheletti</dc:creator>
  <cp:lastModifiedBy>Tati Micheletti</cp:lastModifiedBy>
  <cp:revision>109</cp:revision>
  <dcterms:created xsi:type="dcterms:W3CDTF">2024-03-11T14:12:03Z</dcterms:created>
  <dcterms:modified xsi:type="dcterms:W3CDTF">2024-03-26T16:43:43Z</dcterms:modified>
</cp:coreProperties>
</file>